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4350" r:id="rId1"/>
  </p:sldMasterIdLst>
  <p:notesMasterIdLst>
    <p:notesMasterId r:id="rId41"/>
  </p:notesMasterIdLst>
  <p:sldIdLst>
    <p:sldId id="256" r:id="rId2"/>
    <p:sldId id="257" r:id="rId3"/>
    <p:sldId id="285" r:id="rId4"/>
    <p:sldId id="286" r:id="rId5"/>
    <p:sldId id="287" r:id="rId6"/>
    <p:sldId id="270" r:id="rId7"/>
    <p:sldId id="288" r:id="rId8"/>
    <p:sldId id="292" r:id="rId9"/>
    <p:sldId id="322" r:id="rId10"/>
    <p:sldId id="324" r:id="rId11"/>
    <p:sldId id="326" r:id="rId12"/>
    <p:sldId id="323" r:id="rId13"/>
    <p:sldId id="325" r:id="rId14"/>
    <p:sldId id="291" r:id="rId15"/>
    <p:sldId id="295" r:id="rId16"/>
    <p:sldId id="296" r:id="rId17"/>
    <p:sldId id="297" r:id="rId18"/>
    <p:sldId id="317" r:id="rId19"/>
    <p:sldId id="318" r:id="rId20"/>
    <p:sldId id="301" r:id="rId21"/>
    <p:sldId id="299" r:id="rId22"/>
    <p:sldId id="319" r:id="rId23"/>
    <p:sldId id="300" r:id="rId24"/>
    <p:sldId id="302" r:id="rId25"/>
    <p:sldId id="303" r:id="rId26"/>
    <p:sldId id="304" r:id="rId27"/>
    <p:sldId id="320" r:id="rId28"/>
    <p:sldId id="321" r:id="rId29"/>
    <p:sldId id="305" r:id="rId30"/>
    <p:sldId id="306" r:id="rId31"/>
    <p:sldId id="307" r:id="rId32"/>
    <p:sldId id="308" r:id="rId33"/>
    <p:sldId id="309" r:id="rId34"/>
    <p:sldId id="310" r:id="rId35"/>
    <p:sldId id="315" r:id="rId36"/>
    <p:sldId id="316" r:id="rId37"/>
    <p:sldId id="311" r:id="rId38"/>
    <p:sldId id="313" r:id="rId39"/>
    <p:sldId id="314" r:id="rId40"/>
  </p:sldIdLst>
  <p:sldSz cx="14630400" cy="8229600"/>
  <p:notesSz cx="8229600" cy="14630400"/>
  <p:embeddedFontLst>
    <p:embeddedFont>
      <p:font typeface="Garamond" panose="02020404030301010803" pitchFamily="18" charset="0"/>
      <p:regular r:id="rId42"/>
      <p:bold r:id="rId43"/>
      <p:italic r:id="rId44"/>
    </p:embeddedFont>
    <p:embeddedFont>
      <p:font typeface="Overpass Light" panose="020B0604020202020204" charset="0"/>
      <p:regular r:id="rId45"/>
    </p:embeddedFont>
    <p:embeddedFont>
      <p:font typeface="Palatino Linotype" panose="02040502050505030304" pitchFamily="18" charset="0"/>
      <p:regular r:id="rId46"/>
      <p:bold r:id="rId47"/>
      <p:italic r:id="rId48"/>
      <p:boldItalic r:id="rId4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44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20" Type="http://schemas.openxmlformats.org/officeDocument/2006/relationships/slide" Target="slides/slide19.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s>
</file>

<file path=ppt/media/hdphoto1.wdp>
</file>

<file path=ppt/media/hdphoto2.wdp>
</file>

<file path=ppt/media/hdphoto3.wdp>
</file>

<file path=ppt/media/hdphoto4.wdp>
</file>

<file path=ppt/media/hdphoto5.wdp>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80942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dirty="0"/>
          </a:p>
        </p:txBody>
      </p:sp>
    </p:spTree>
    <p:extLst>
      <p:ext uri="{BB962C8B-B14F-4D97-AF65-F5344CB8AC3E}">
        <p14:creationId xmlns:p14="http://schemas.microsoft.com/office/powerpoint/2010/main" val="30293032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dirty="0"/>
          </a:p>
        </p:txBody>
      </p:sp>
    </p:spTree>
    <p:extLst>
      <p:ext uri="{BB962C8B-B14F-4D97-AF65-F5344CB8AC3E}">
        <p14:creationId xmlns:p14="http://schemas.microsoft.com/office/powerpoint/2010/main" val="10835722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dirty="0"/>
          </a:p>
        </p:txBody>
      </p:sp>
    </p:spTree>
    <p:extLst>
      <p:ext uri="{BB962C8B-B14F-4D97-AF65-F5344CB8AC3E}">
        <p14:creationId xmlns:p14="http://schemas.microsoft.com/office/powerpoint/2010/main" val="18685946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dirty="0"/>
          </a:p>
        </p:txBody>
      </p:sp>
    </p:spTree>
    <p:extLst>
      <p:ext uri="{BB962C8B-B14F-4D97-AF65-F5344CB8AC3E}">
        <p14:creationId xmlns:p14="http://schemas.microsoft.com/office/powerpoint/2010/main" val="12564968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dirty="0"/>
          </a:p>
        </p:txBody>
      </p:sp>
    </p:spTree>
    <p:extLst>
      <p:ext uri="{BB962C8B-B14F-4D97-AF65-F5344CB8AC3E}">
        <p14:creationId xmlns:p14="http://schemas.microsoft.com/office/powerpoint/2010/main" val="31049934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dirty="0"/>
          </a:p>
        </p:txBody>
      </p:sp>
    </p:spTree>
    <p:extLst>
      <p:ext uri="{BB962C8B-B14F-4D97-AF65-F5344CB8AC3E}">
        <p14:creationId xmlns:p14="http://schemas.microsoft.com/office/powerpoint/2010/main" val="18843294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dirty="0"/>
          </a:p>
        </p:txBody>
      </p:sp>
    </p:spTree>
    <p:extLst>
      <p:ext uri="{BB962C8B-B14F-4D97-AF65-F5344CB8AC3E}">
        <p14:creationId xmlns:p14="http://schemas.microsoft.com/office/powerpoint/2010/main" val="20770448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dirty="0"/>
          </a:p>
        </p:txBody>
      </p:sp>
    </p:spTree>
    <p:extLst>
      <p:ext uri="{BB962C8B-B14F-4D97-AF65-F5344CB8AC3E}">
        <p14:creationId xmlns:p14="http://schemas.microsoft.com/office/powerpoint/2010/main" val="24866183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dirty="0"/>
          </a:p>
        </p:txBody>
      </p:sp>
    </p:spTree>
    <p:extLst>
      <p:ext uri="{BB962C8B-B14F-4D97-AF65-F5344CB8AC3E}">
        <p14:creationId xmlns:p14="http://schemas.microsoft.com/office/powerpoint/2010/main" val="26957824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dirty="0"/>
          </a:p>
        </p:txBody>
      </p:sp>
    </p:spTree>
    <p:extLst>
      <p:ext uri="{BB962C8B-B14F-4D97-AF65-F5344CB8AC3E}">
        <p14:creationId xmlns:p14="http://schemas.microsoft.com/office/powerpoint/2010/main" val="34932184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dirty="0"/>
          </a:p>
        </p:txBody>
      </p:sp>
    </p:spTree>
    <p:extLst>
      <p:ext uri="{BB962C8B-B14F-4D97-AF65-F5344CB8AC3E}">
        <p14:creationId xmlns:p14="http://schemas.microsoft.com/office/powerpoint/2010/main" val="37028369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dirty="0"/>
          </a:p>
        </p:txBody>
      </p:sp>
    </p:spTree>
    <p:extLst>
      <p:ext uri="{BB962C8B-B14F-4D97-AF65-F5344CB8AC3E}">
        <p14:creationId xmlns:p14="http://schemas.microsoft.com/office/powerpoint/2010/main" val="37177777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dirty="0"/>
          </a:p>
        </p:txBody>
      </p:sp>
    </p:spTree>
    <p:extLst>
      <p:ext uri="{BB962C8B-B14F-4D97-AF65-F5344CB8AC3E}">
        <p14:creationId xmlns:p14="http://schemas.microsoft.com/office/powerpoint/2010/main" val="854524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dirty="0"/>
          </a:p>
        </p:txBody>
      </p:sp>
    </p:spTree>
    <p:extLst>
      <p:ext uri="{BB962C8B-B14F-4D97-AF65-F5344CB8AC3E}">
        <p14:creationId xmlns:p14="http://schemas.microsoft.com/office/powerpoint/2010/main" val="10959685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dirty="0"/>
          </a:p>
        </p:txBody>
      </p:sp>
    </p:spTree>
    <p:extLst>
      <p:ext uri="{BB962C8B-B14F-4D97-AF65-F5344CB8AC3E}">
        <p14:creationId xmlns:p14="http://schemas.microsoft.com/office/powerpoint/2010/main" val="580124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dirty="0"/>
          </a:p>
        </p:txBody>
      </p:sp>
    </p:spTree>
    <p:extLst>
      <p:ext uri="{BB962C8B-B14F-4D97-AF65-F5344CB8AC3E}">
        <p14:creationId xmlns:p14="http://schemas.microsoft.com/office/powerpoint/2010/main" val="391644312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dirty="0"/>
          </a:p>
        </p:txBody>
      </p:sp>
    </p:spTree>
    <p:extLst>
      <p:ext uri="{BB962C8B-B14F-4D97-AF65-F5344CB8AC3E}">
        <p14:creationId xmlns:p14="http://schemas.microsoft.com/office/powerpoint/2010/main" val="7581847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dirty="0"/>
          </a:p>
        </p:txBody>
      </p:sp>
    </p:spTree>
    <p:extLst>
      <p:ext uri="{BB962C8B-B14F-4D97-AF65-F5344CB8AC3E}">
        <p14:creationId xmlns:p14="http://schemas.microsoft.com/office/powerpoint/2010/main" val="506123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dirty="0"/>
          </a:p>
        </p:txBody>
      </p:sp>
    </p:spTree>
    <p:extLst>
      <p:ext uri="{BB962C8B-B14F-4D97-AF65-F5344CB8AC3E}">
        <p14:creationId xmlns:p14="http://schemas.microsoft.com/office/powerpoint/2010/main" val="82450080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dirty="0"/>
          </a:p>
        </p:txBody>
      </p:sp>
    </p:spTree>
    <p:extLst>
      <p:ext uri="{BB962C8B-B14F-4D97-AF65-F5344CB8AC3E}">
        <p14:creationId xmlns:p14="http://schemas.microsoft.com/office/powerpoint/2010/main" val="9234368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dirty="0"/>
          </a:p>
        </p:txBody>
      </p:sp>
    </p:spTree>
    <p:extLst>
      <p:ext uri="{BB962C8B-B14F-4D97-AF65-F5344CB8AC3E}">
        <p14:creationId xmlns:p14="http://schemas.microsoft.com/office/powerpoint/2010/main" val="295295629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dirty="0"/>
          </a:p>
        </p:txBody>
      </p:sp>
    </p:spTree>
    <p:extLst>
      <p:ext uri="{BB962C8B-B14F-4D97-AF65-F5344CB8AC3E}">
        <p14:creationId xmlns:p14="http://schemas.microsoft.com/office/powerpoint/2010/main" val="201640442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dirty="0"/>
          </a:p>
        </p:txBody>
      </p:sp>
    </p:spTree>
    <p:extLst>
      <p:ext uri="{BB962C8B-B14F-4D97-AF65-F5344CB8AC3E}">
        <p14:creationId xmlns:p14="http://schemas.microsoft.com/office/powerpoint/2010/main" val="135428034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dirty="0"/>
          </a:p>
        </p:txBody>
      </p:sp>
    </p:spTree>
    <p:extLst>
      <p:ext uri="{BB962C8B-B14F-4D97-AF65-F5344CB8AC3E}">
        <p14:creationId xmlns:p14="http://schemas.microsoft.com/office/powerpoint/2010/main" val="92272073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dirty="0"/>
          </a:p>
        </p:txBody>
      </p:sp>
    </p:spTree>
    <p:extLst>
      <p:ext uri="{BB962C8B-B14F-4D97-AF65-F5344CB8AC3E}">
        <p14:creationId xmlns:p14="http://schemas.microsoft.com/office/powerpoint/2010/main" val="2817251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dirty="0"/>
          </a:p>
        </p:txBody>
      </p:sp>
    </p:spTree>
    <p:extLst>
      <p:ext uri="{BB962C8B-B14F-4D97-AF65-F5344CB8AC3E}">
        <p14:creationId xmlns:p14="http://schemas.microsoft.com/office/powerpoint/2010/main" val="356533412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dirty="0"/>
          </a:p>
        </p:txBody>
      </p:sp>
    </p:spTree>
    <p:extLst>
      <p:ext uri="{BB962C8B-B14F-4D97-AF65-F5344CB8AC3E}">
        <p14:creationId xmlns:p14="http://schemas.microsoft.com/office/powerpoint/2010/main" val="84365987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dirty="0"/>
          </a:p>
        </p:txBody>
      </p:sp>
    </p:spTree>
    <p:extLst>
      <p:ext uri="{BB962C8B-B14F-4D97-AF65-F5344CB8AC3E}">
        <p14:creationId xmlns:p14="http://schemas.microsoft.com/office/powerpoint/2010/main" val="32267442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37</a:t>
            </a:fld>
            <a:endParaRPr lang="en-US" dirty="0"/>
          </a:p>
        </p:txBody>
      </p:sp>
    </p:spTree>
    <p:extLst>
      <p:ext uri="{BB962C8B-B14F-4D97-AF65-F5344CB8AC3E}">
        <p14:creationId xmlns:p14="http://schemas.microsoft.com/office/powerpoint/2010/main" val="384666362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38</a:t>
            </a:fld>
            <a:endParaRPr lang="en-US" dirty="0"/>
          </a:p>
        </p:txBody>
      </p:sp>
    </p:spTree>
    <p:extLst>
      <p:ext uri="{BB962C8B-B14F-4D97-AF65-F5344CB8AC3E}">
        <p14:creationId xmlns:p14="http://schemas.microsoft.com/office/powerpoint/2010/main" val="417155454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39</a:t>
            </a:fld>
            <a:endParaRPr lang="en-US" dirty="0"/>
          </a:p>
        </p:txBody>
      </p:sp>
    </p:spTree>
    <p:extLst>
      <p:ext uri="{BB962C8B-B14F-4D97-AF65-F5344CB8AC3E}">
        <p14:creationId xmlns:p14="http://schemas.microsoft.com/office/powerpoint/2010/main" val="1439942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dirty="0"/>
          </a:p>
        </p:txBody>
      </p:sp>
    </p:spTree>
    <p:extLst>
      <p:ext uri="{BB962C8B-B14F-4D97-AF65-F5344CB8AC3E}">
        <p14:creationId xmlns:p14="http://schemas.microsoft.com/office/powerpoint/2010/main" val="24129555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dirty="0"/>
          </a:p>
        </p:txBody>
      </p:sp>
    </p:spTree>
    <p:extLst>
      <p:ext uri="{BB962C8B-B14F-4D97-AF65-F5344CB8AC3E}">
        <p14:creationId xmlns:p14="http://schemas.microsoft.com/office/powerpoint/2010/main" val="38020092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dirty="0"/>
          </a:p>
        </p:txBody>
      </p:sp>
    </p:spTree>
    <p:extLst>
      <p:ext uri="{BB962C8B-B14F-4D97-AF65-F5344CB8AC3E}">
        <p14:creationId xmlns:p14="http://schemas.microsoft.com/office/powerpoint/2010/main" val="26433527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dirty="0"/>
          </a:p>
        </p:txBody>
      </p:sp>
    </p:spTree>
    <p:extLst>
      <p:ext uri="{BB962C8B-B14F-4D97-AF65-F5344CB8AC3E}">
        <p14:creationId xmlns:p14="http://schemas.microsoft.com/office/powerpoint/2010/main" val="20728560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dirty="0"/>
          </a:p>
        </p:txBody>
      </p:sp>
    </p:spTree>
    <p:extLst>
      <p:ext uri="{BB962C8B-B14F-4D97-AF65-F5344CB8AC3E}">
        <p14:creationId xmlns:p14="http://schemas.microsoft.com/office/powerpoint/2010/main" val="34141695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dirty="0"/>
          </a:p>
        </p:txBody>
      </p:sp>
    </p:spTree>
    <p:extLst>
      <p:ext uri="{BB962C8B-B14F-4D97-AF65-F5344CB8AC3E}">
        <p14:creationId xmlns:p14="http://schemas.microsoft.com/office/powerpoint/2010/main" val="24526749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4626590" cy="8227457"/>
          </a:xfrm>
          <a:prstGeom prst="rect">
            <a:avLst/>
          </a:prstGeom>
        </p:spPr>
      </p:pic>
      <p:sp>
        <p:nvSpPr>
          <p:cNvPr id="2" name="Title 1"/>
          <p:cNvSpPr>
            <a:spLocks noGrp="1"/>
          </p:cNvSpPr>
          <p:nvPr>
            <p:ph type="ctrTitle"/>
          </p:nvPr>
        </p:nvSpPr>
        <p:spPr>
          <a:xfrm>
            <a:off x="3230878" y="2245358"/>
            <a:ext cx="8178803" cy="1818640"/>
          </a:xfrm>
        </p:spPr>
        <p:txBody>
          <a:bodyPr anchor="b">
            <a:noAutofit/>
          </a:bodyPr>
          <a:lstStyle>
            <a:lvl1pPr algn="ctr">
              <a:defRPr sz="6480">
                <a:effectLst/>
              </a:defRPr>
            </a:lvl1pPr>
          </a:lstStyle>
          <a:p>
            <a:r>
              <a:rPr lang="en-US"/>
              <a:t>Click to edit Master title style</a:t>
            </a:r>
            <a:endParaRPr lang="en-US" dirty="0"/>
          </a:p>
        </p:txBody>
      </p:sp>
      <p:sp>
        <p:nvSpPr>
          <p:cNvPr id="3" name="Subtitle 2"/>
          <p:cNvSpPr>
            <a:spLocks noGrp="1"/>
          </p:cNvSpPr>
          <p:nvPr>
            <p:ph type="subTitle" idx="1"/>
          </p:nvPr>
        </p:nvSpPr>
        <p:spPr>
          <a:xfrm>
            <a:off x="3230878" y="4389117"/>
            <a:ext cx="8178803" cy="1584962"/>
          </a:xfrm>
        </p:spPr>
        <p:txBody>
          <a:bodyPr anchor="t">
            <a:normAutofit/>
          </a:bodyPr>
          <a:lstStyle>
            <a:lvl1pPr marL="0" indent="0" algn="ctr">
              <a:buNone/>
              <a:defRPr sz="2520">
                <a:solidFill>
                  <a:schemeClr val="tx1"/>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9579879" y="6045196"/>
            <a:ext cx="1076960" cy="335280"/>
          </a:xfrm>
        </p:spPr>
        <p:txBody>
          <a:bodyPr/>
          <a:lstStyle/>
          <a:p>
            <a:endParaRPr lang="en-US" dirty="0"/>
          </a:p>
        </p:txBody>
      </p:sp>
      <p:sp>
        <p:nvSpPr>
          <p:cNvPr id="5" name="Footer Placeholder 4"/>
          <p:cNvSpPr>
            <a:spLocks noGrp="1"/>
          </p:cNvSpPr>
          <p:nvPr>
            <p:ph type="ftr" sz="quarter" idx="11"/>
          </p:nvPr>
        </p:nvSpPr>
        <p:spPr>
          <a:xfrm>
            <a:off x="3230877" y="6045196"/>
            <a:ext cx="6257562" cy="335280"/>
          </a:xfrm>
        </p:spPr>
        <p:txBody>
          <a:bodyPr/>
          <a:lstStyle/>
          <a:p>
            <a:endParaRPr lang="en-US" dirty="0"/>
          </a:p>
        </p:txBody>
      </p:sp>
      <p:sp>
        <p:nvSpPr>
          <p:cNvPr id="6" name="Slide Number Placeholder 5"/>
          <p:cNvSpPr>
            <a:spLocks noGrp="1"/>
          </p:cNvSpPr>
          <p:nvPr>
            <p:ph type="sldNum" sz="quarter" idx="12"/>
          </p:nvPr>
        </p:nvSpPr>
        <p:spPr>
          <a:xfrm>
            <a:off x="10748281" y="6045196"/>
            <a:ext cx="661400" cy="335280"/>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3230879" y="4226557"/>
            <a:ext cx="8178802"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320127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54481" y="5778498"/>
            <a:ext cx="11531599" cy="680086"/>
          </a:xfrm>
        </p:spPr>
        <p:txBody>
          <a:bodyPr anchor="b">
            <a:normAutofit/>
          </a:bodyPr>
          <a:lstStyle>
            <a:lvl1pPr algn="ctr">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249713" y="1249679"/>
            <a:ext cx="12127166" cy="4003043"/>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dirty="0"/>
              <a:t>Click icon to add picture</a:t>
            </a:r>
          </a:p>
        </p:txBody>
      </p:sp>
      <p:sp>
        <p:nvSpPr>
          <p:cNvPr id="4" name="Text Placeholder 3"/>
          <p:cNvSpPr>
            <a:spLocks noGrp="1"/>
          </p:cNvSpPr>
          <p:nvPr>
            <p:ph type="body" sz="half" idx="2"/>
          </p:nvPr>
        </p:nvSpPr>
        <p:spPr>
          <a:xfrm>
            <a:off x="1554481" y="6458584"/>
            <a:ext cx="11531599" cy="592454"/>
          </a:xfrm>
        </p:spPr>
        <p:txBody>
          <a:bodyPr>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888355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564642" y="1178558"/>
            <a:ext cx="11511278" cy="3545842"/>
          </a:xfrm>
        </p:spPr>
        <p:txBody>
          <a:bodyPr anchor="ctr">
            <a:normAutofit/>
          </a:bodyPr>
          <a:lstStyle>
            <a:lvl1pPr algn="ctr">
              <a:defRPr sz="3840" b="0" cap="none"/>
            </a:lvl1pPr>
          </a:lstStyle>
          <a:p>
            <a:r>
              <a:rPr lang="en-US"/>
              <a:t>Click to edit Master title style</a:t>
            </a:r>
            <a:endParaRPr lang="en-US" dirty="0"/>
          </a:p>
        </p:txBody>
      </p:sp>
      <p:sp>
        <p:nvSpPr>
          <p:cNvPr id="3" name="Text Placeholder 2"/>
          <p:cNvSpPr>
            <a:spLocks noGrp="1"/>
          </p:cNvSpPr>
          <p:nvPr>
            <p:ph type="body" idx="1"/>
          </p:nvPr>
        </p:nvSpPr>
        <p:spPr>
          <a:xfrm>
            <a:off x="1564642" y="5212080"/>
            <a:ext cx="11511278" cy="1838960"/>
          </a:xfrm>
        </p:spPr>
        <p:txBody>
          <a:bodyPr anchor="ctr">
            <a:normAutofit/>
          </a:bodyPr>
          <a:lstStyle>
            <a:lvl1pPr marL="0" indent="0" algn="ctr">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675403" y="4968239"/>
            <a:ext cx="1128875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48481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35455" y="1178558"/>
            <a:ext cx="11155678" cy="2844802"/>
          </a:xfrm>
        </p:spPr>
        <p:txBody>
          <a:bodyPr anchor="ctr">
            <a:normAutofit/>
          </a:bodyPr>
          <a:lstStyle>
            <a:lvl1pPr algn="ctr">
              <a:defRPr sz="384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009775" y="4023360"/>
            <a:ext cx="10607042" cy="701040"/>
          </a:xfrm>
        </p:spPr>
        <p:txBody>
          <a:bodyPr anchor="ctr">
            <a:normAutofit/>
          </a:bodyPr>
          <a:lstStyle>
            <a:lvl1pPr marL="0" indent="0" algn="r">
              <a:buFontTx/>
              <a:buNone/>
              <a:defRPr sz="2400"/>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Click to edit Master text styles</a:t>
            </a:r>
          </a:p>
        </p:txBody>
      </p:sp>
      <p:sp>
        <p:nvSpPr>
          <p:cNvPr id="3" name="Text Placeholder 2"/>
          <p:cNvSpPr>
            <a:spLocks noGrp="1"/>
          </p:cNvSpPr>
          <p:nvPr>
            <p:ph type="body" idx="1"/>
          </p:nvPr>
        </p:nvSpPr>
        <p:spPr>
          <a:xfrm>
            <a:off x="1554481" y="5212080"/>
            <a:ext cx="11531599" cy="1838960"/>
          </a:xfrm>
        </p:spPr>
        <p:txBody>
          <a:bodyPr anchor="ctr">
            <a:normAutofit/>
          </a:bodyPr>
          <a:lstStyle>
            <a:lvl1pPr marL="0" indent="0" algn="ctr">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4" name="TextBox 13"/>
          <p:cNvSpPr txBox="1"/>
          <p:nvPr/>
        </p:nvSpPr>
        <p:spPr>
          <a:xfrm>
            <a:off x="1034416" y="1055953"/>
            <a:ext cx="731520" cy="701731"/>
          </a:xfrm>
          <a:prstGeom prst="rect">
            <a:avLst/>
          </a:prstGeom>
        </p:spPr>
        <p:txBody>
          <a:bodyPr vert="horz" lIns="109728" tIns="54864" rIns="109728" bIns="54864" rtlCol="0" anchor="ctr">
            <a:noAutofit/>
          </a:bodyPr>
          <a:lstStyle/>
          <a:p>
            <a:pPr lvl="0"/>
            <a:r>
              <a:rPr lang="en-US" sz="9600" dirty="0">
                <a:solidFill>
                  <a:schemeClr val="tx1"/>
                </a:solidFill>
                <a:effectLst/>
              </a:rPr>
              <a:t>“</a:t>
            </a:r>
          </a:p>
        </p:txBody>
      </p:sp>
      <p:sp>
        <p:nvSpPr>
          <p:cNvPr id="15" name="TextBox 14"/>
          <p:cNvSpPr txBox="1"/>
          <p:nvPr/>
        </p:nvSpPr>
        <p:spPr>
          <a:xfrm>
            <a:off x="12720320" y="3393444"/>
            <a:ext cx="731520" cy="701731"/>
          </a:xfrm>
          <a:prstGeom prst="rect">
            <a:avLst/>
          </a:prstGeom>
        </p:spPr>
        <p:txBody>
          <a:bodyPr vert="horz" lIns="109728" tIns="54864" rIns="109728" bIns="54864" rtlCol="0" anchor="ctr">
            <a:noAutofit/>
          </a:bodyPr>
          <a:lstStyle/>
          <a:p>
            <a:pPr lvl="0" algn="r"/>
            <a:r>
              <a:rPr lang="en-US" sz="9600" dirty="0">
                <a:solidFill>
                  <a:schemeClr val="tx1"/>
                </a:solidFill>
                <a:effectLst/>
              </a:rPr>
              <a:t>”</a:t>
            </a:r>
          </a:p>
        </p:txBody>
      </p:sp>
      <p:cxnSp>
        <p:nvCxnSpPr>
          <p:cNvPr id="19" name="Straight Connector 18"/>
          <p:cNvCxnSpPr/>
          <p:nvPr/>
        </p:nvCxnSpPr>
        <p:spPr>
          <a:xfrm>
            <a:off x="1675403" y="4968239"/>
            <a:ext cx="1128875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338591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554482" y="3970297"/>
            <a:ext cx="11531602" cy="1762560"/>
          </a:xfrm>
        </p:spPr>
        <p:txBody>
          <a:bodyPr anchor="b">
            <a:normAutofit/>
          </a:bodyPr>
          <a:lstStyle>
            <a:lvl1pPr algn="l">
              <a:defRPr sz="3840" b="0" cap="none"/>
            </a:lvl1pPr>
          </a:lstStyle>
          <a:p>
            <a:r>
              <a:rPr lang="en-US"/>
              <a:t>Click to edit Master title style</a:t>
            </a:r>
            <a:endParaRPr lang="en-US" dirty="0"/>
          </a:p>
        </p:txBody>
      </p:sp>
      <p:sp>
        <p:nvSpPr>
          <p:cNvPr id="3" name="Text Placeholder 2"/>
          <p:cNvSpPr>
            <a:spLocks noGrp="1"/>
          </p:cNvSpPr>
          <p:nvPr>
            <p:ph type="body" idx="1"/>
          </p:nvPr>
        </p:nvSpPr>
        <p:spPr>
          <a:xfrm>
            <a:off x="1554481" y="5732857"/>
            <a:ext cx="11531602" cy="1032480"/>
          </a:xfrm>
        </p:spPr>
        <p:txBody>
          <a:bodyPr anchor="t">
            <a:normAutofit/>
          </a:bodyPr>
          <a:lstStyle>
            <a:lvl1pPr marL="0" indent="0" algn="l">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785844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735455" y="1178558"/>
            <a:ext cx="11155678" cy="2692402"/>
          </a:xfrm>
        </p:spPr>
        <p:txBody>
          <a:bodyPr anchor="ctr">
            <a:normAutofit/>
          </a:bodyPr>
          <a:lstStyle>
            <a:lvl1pPr algn="ctr">
              <a:defRPr sz="3840" b="0" cap="none">
                <a:solidFill>
                  <a:schemeClr val="tx1"/>
                </a:solidFill>
              </a:defRPr>
            </a:lvl1pPr>
          </a:lstStyle>
          <a:p>
            <a:r>
              <a:rPr lang="en-US"/>
              <a:t>Click to edit Master title style</a:t>
            </a:r>
            <a:endParaRPr lang="en-US" dirty="0"/>
          </a:p>
        </p:txBody>
      </p:sp>
      <p:sp>
        <p:nvSpPr>
          <p:cNvPr id="14" name="Text Placeholder 2"/>
          <p:cNvSpPr>
            <a:spLocks noGrp="1"/>
          </p:cNvSpPr>
          <p:nvPr>
            <p:ph type="body" idx="13"/>
          </p:nvPr>
        </p:nvSpPr>
        <p:spPr>
          <a:xfrm>
            <a:off x="1554481" y="4367174"/>
            <a:ext cx="11531602" cy="1064362"/>
          </a:xfrm>
        </p:spPr>
        <p:txBody>
          <a:bodyPr anchor="b">
            <a:normAutofit/>
          </a:bodyPr>
          <a:lstStyle>
            <a:lvl1pPr marL="0" indent="0" algn="l">
              <a:spcBef>
                <a:spcPts val="0"/>
              </a:spcBef>
              <a:buNone/>
              <a:defRPr sz="288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554481" y="5435600"/>
            <a:ext cx="11531602" cy="1615440"/>
          </a:xfrm>
        </p:spPr>
        <p:txBody>
          <a:bodyPr anchor="t">
            <a:normAutofit/>
          </a:bodyPr>
          <a:lstStyle>
            <a:lvl1pPr marL="0" indent="0" algn="l">
              <a:buNone/>
              <a:defRPr sz="216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2" name="TextBox 11"/>
          <p:cNvSpPr txBox="1"/>
          <p:nvPr/>
        </p:nvSpPr>
        <p:spPr>
          <a:xfrm>
            <a:off x="1034416" y="1055953"/>
            <a:ext cx="731520" cy="701731"/>
          </a:xfrm>
          <a:prstGeom prst="rect">
            <a:avLst/>
          </a:prstGeom>
        </p:spPr>
        <p:txBody>
          <a:bodyPr vert="horz" lIns="109728" tIns="54864" rIns="109728" bIns="54864" rtlCol="0" anchor="ctr">
            <a:noAutofit/>
          </a:bodyPr>
          <a:lstStyle/>
          <a:p>
            <a:pPr lvl="0"/>
            <a:r>
              <a:rPr lang="en-US" sz="9600" dirty="0">
                <a:solidFill>
                  <a:schemeClr val="tx1"/>
                </a:solidFill>
                <a:effectLst/>
              </a:rPr>
              <a:t>“</a:t>
            </a:r>
          </a:p>
        </p:txBody>
      </p:sp>
      <p:sp>
        <p:nvSpPr>
          <p:cNvPr id="13" name="TextBox 12"/>
          <p:cNvSpPr txBox="1"/>
          <p:nvPr/>
        </p:nvSpPr>
        <p:spPr>
          <a:xfrm>
            <a:off x="12720320" y="3119113"/>
            <a:ext cx="731520" cy="701731"/>
          </a:xfrm>
          <a:prstGeom prst="rect">
            <a:avLst/>
          </a:prstGeom>
        </p:spPr>
        <p:txBody>
          <a:bodyPr vert="horz" lIns="109728" tIns="54864" rIns="109728" bIns="54864" rtlCol="0" anchor="ctr">
            <a:noAutofit/>
          </a:bodyPr>
          <a:lstStyle/>
          <a:p>
            <a:pPr lvl="0" algn="r"/>
            <a:r>
              <a:rPr lang="en-US" sz="9600" dirty="0">
                <a:solidFill>
                  <a:schemeClr val="tx1"/>
                </a:solidFill>
                <a:effectLst/>
              </a:rPr>
              <a:t>”</a:t>
            </a:r>
          </a:p>
        </p:txBody>
      </p:sp>
      <p:cxnSp>
        <p:nvCxnSpPr>
          <p:cNvPr id="26" name="Straight Connector 25"/>
          <p:cNvCxnSpPr/>
          <p:nvPr/>
        </p:nvCxnSpPr>
        <p:spPr>
          <a:xfrm>
            <a:off x="1675403" y="4114800"/>
            <a:ext cx="1128875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54030210"/>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554481" y="1178558"/>
            <a:ext cx="11531599" cy="2692402"/>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1" name="Text Placeholder 2"/>
          <p:cNvSpPr>
            <a:spLocks noGrp="1"/>
          </p:cNvSpPr>
          <p:nvPr>
            <p:ph type="body" idx="13"/>
          </p:nvPr>
        </p:nvSpPr>
        <p:spPr>
          <a:xfrm>
            <a:off x="1554481" y="4356201"/>
            <a:ext cx="11531602" cy="1009498"/>
          </a:xfrm>
        </p:spPr>
        <p:txBody>
          <a:bodyPr anchor="b">
            <a:normAutofit/>
          </a:bodyPr>
          <a:lstStyle>
            <a:lvl1pPr marL="0" indent="0" algn="l">
              <a:spcBef>
                <a:spcPts val="0"/>
              </a:spcBef>
              <a:buNone/>
              <a:defRPr sz="336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554480" y="5364480"/>
            <a:ext cx="11531604" cy="1686560"/>
          </a:xfrm>
        </p:spPr>
        <p:txBody>
          <a:bodyPr anchor="t">
            <a:normAutofit/>
          </a:bodyPr>
          <a:lstStyle>
            <a:lvl1pPr marL="0" indent="0" algn="l">
              <a:buNone/>
              <a:defRPr sz="216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675403" y="4114800"/>
            <a:ext cx="1128875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64373928"/>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675403" y="2905759"/>
            <a:ext cx="1128875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433083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799228" y="1178558"/>
            <a:ext cx="2269074" cy="587248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554478" y="1178558"/>
            <a:ext cx="8919630" cy="587248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0636668" y="1188720"/>
            <a:ext cx="0" cy="585216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545627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59262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37742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675403" y="2905759"/>
            <a:ext cx="1128875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893164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18083" y="2103127"/>
            <a:ext cx="9790426" cy="2187017"/>
          </a:xfrm>
        </p:spPr>
        <p:txBody>
          <a:bodyPr anchor="b">
            <a:normAutofit/>
          </a:bodyPr>
          <a:lstStyle>
            <a:lvl1pPr algn="ctr">
              <a:defRPr sz="5280" b="0" cap="none"/>
            </a:lvl1pPr>
          </a:lstStyle>
          <a:p>
            <a:r>
              <a:rPr lang="en-US"/>
              <a:t>Click to edit Master title style</a:t>
            </a:r>
            <a:endParaRPr lang="en-US" dirty="0"/>
          </a:p>
        </p:txBody>
      </p:sp>
      <p:sp>
        <p:nvSpPr>
          <p:cNvPr id="3" name="Text Placeholder 2"/>
          <p:cNvSpPr>
            <a:spLocks noGrp="1"/>
          </p:cNvSpPr>
          <p:nvPr>
            <p:ph type="body" idx="1"/>
          </p:nvPr>
        </p:nvSpPr>
        <p:spPr>
          <a:xfrm>
            <a:off x="2418080" y="4615262"/>
            <a:ext cx="9790428" cy="1145456"/>
          </a:xfrm>
        </p:spPr>
        <p:txBody>
          <a:bodyPr anchor="t">
            <a:normAutofit/>
          </a:bodyPr>
          <a:lstStyle>
            <a:lvl1pPr marL="0" indent="0" algn="ctr">
              <a:buNone/>
              <a:defRPr sz="288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a:off x="2415268" y="4452702"/>
            <a:ext cx="9796056"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667569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675403" y="2905759"/>
            <a:ext cx="1128875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58138" y="3072384"/>
            <a:ext cx="5661965" cy="397215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17613" y="3072384"/>
            <a:ext cx="5661965" cy="397215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342138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554480" y="3190240"/>
            <a:ext cx="5661965" cy="691514"/>
          </a:xfrm>
        </p:spPr>
        <p:txBody>
          <a:bodyPr anchor="b">
            <a:noAutofit/>
          </a:bodyPr>
          <a:lstStyle>
            <a:lvl1pPr marL="0" indent="0">
              <a:buNone/>
              <a:defRPr sz="336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554480" y="3891915"/>
            <a:ext cx="5661965" cy="3159126"/>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16805" y="3190240"/>
            <a:ext cx="5661965" cy="691514"/>
          </a:xfrm>
        </p:spPr>
        <p:txBody>
          <a:bodyPr anchor="b">
            <a:noAutofit/>
          </a:bodyPr>
          <a:lstStyle>
            <a:lvl1pPr marL="0" indent="0">
              <a:buNone/>
              <a:defRPr sz="336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16805" y="3891915"/>
            <a:ext cx="5661965" cy="3159126"/>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8" name="Straight Connector 17"/>
          <p:cNvCxnSpPr/>
          <p:nvPr/>
        </p:nvCxnSpPr>
        <p:spPr>
          <a:xfrm>
            <a:off x="1675403" y="2905759"/>
            <a:ext cx="1128875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018221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675403" y="2905759"/>
            <a:ext cx="1128875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121509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849873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52574" y="1666241"/>
            <a:ext cx="4462146" cy="1645920"/>
          </a:xfrm>
        </p:spPr>
        <p:txBody>
          <a:bodyPr anchor="b">
            <a:normAutofit/>
          </a:bodyPr>
          <a:lstStyle>
            <a:lvl1pPr algn="ctr">
              <a:defRPr sz="2880" b="0"/>
            </a:lvl1pPr>
          </a:lstStyle>
          <a:p>
            <a:r>
              <a:rPr lang="en-US"/>
              <a:t>Click to edit Master title style</a:t>
            </a:r>
            <a:endParaRPr lang="en-US" dirty="0"/>
          </a:p>
        </p:txBody>
      </p:sp>
      <p:sp>
        <p:nvSpPr>
          <p:cNvPr id="3" name="Content Placeholder 2"/>
          <p:cNvSpPr>
            <a:spLocks noGrp="1"/>
          </p:cNvSpPr>
          <p:nvPr>
            <p:ph idx="1"/>
          </p:nvPr>
        </p:nvSpPr>
        <p:spPr>
          <a:xfrm>
            <a:off x="6502402" y="1178558"/>
            <a:ext cx="6563359" cy="5872482"/>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552574" y="3637278"/>
            <a:ext cx="4462146" cy="2926085"/>
          </a:xfrm>
        </p:spPr>
        <p:txBody>
          <a:bodyPr anchor="t">
            <a:normAutofit/>
          </a:bodyPr>
          <a:lstStyle>
            <a:lvl1pPr marL="0" indent="0" algn="ctr">
              <a:buNone/>
              <a:defRPr sz="192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a:off x="1675403" y="3495040"/>
            <a:ext cx="42173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876261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54479" y="2260598"/>
            <a:ext cx="7490179" cy="1645920"/>
          </a:xfrm>
        </p:spPr>
        <p:txBody>
          <a:bodyPr anchor="b">
            <a:normAutofit/>
          </a:bodyPr>
          <a:lstStyle>
            <a:lvl1pPr algn="ctr">
              <a:defRPr sz="336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9713798" y="1249680"/>
            <a:ext cx="3676016" cy="573024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dirty="0"/>
              <a:t>Click icon to add picture</a:t>
            </a:r>
          </a:p>
        </p:txBody>
      </p:sp>
      <p:sp>
        <p:nvSpPr>
          <p:cNvPr id="4" name="Text Placeholder 3"/>
          <p:cNvSpPr>
            <a:spLocks noGrp="1"/>
          </p:cNvSpPr>
          <p:nvPr>
            <p:ph type="body" sz="half" idx="2"/>
          </p:nvPr>
        </p:nvSpPr>
        <p:spPr>
          <a:xfrm>
            <a:off x="1554479" y="3906518"/>
            <a:ext cx="7490179" cy="2194560"/>
          </a:xfrm>
        </p:spPr>
        <p:txBody>
          <a:bodyPr anchor="t">
            <a:normAutofit/>
          </a:bodyPr>
          <a:lstStyle>
            <a:lvl1pPr marL="0" indent="0" algn="ctr">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652558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1" y="0"/>
            <a:ext cx="14626590" cy="8227457"/>
          </a:xfrm>
          <a:prstGeom prst="rect">
            <a:avLst/>
          </a:prstGeom>
        </p:spPr>
      </p:pic>
      <p:sp>
        <p:nvSpPr>
          <p:cNvPr id="2" name="Title Placeholder 1"/>
          <p:cNvSpPr>
            <a:spLocks noGrp="1"/>
          </p:cNvSpPr>
          <p:nvPr>
            <p:ph type="title"/>
          </p:nvPr>
        </p:nvSpPr>
        <p:spPr>
          <a:xfrm>
            <a:off x="1554483" y="1178559"/>
            <a:ext cx="11521435" cy="1564640"/>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554481" y="3068319"/>
            <a:ext cx="11521435" cy="3982723"/>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413001" y="7162800"/>
            <a:ext cx="1920240" cy="335280"/>
          </a:xfrm>
          <a:prstGeom prst="rect">
            <a:avLst/>
          </a:prstGeom>
        </p:spPr>
        <p:txBody>
          <a:bodyPr vert="horz" lIns="91440" tIns="45720" rIns="91440" bIns="45720" rtlCol="0" anchor="ctr"/>
          <a:lstStyle>
            <a:lvl1pPr algn="r">
              <a:defRPr sz="1200" b="0" i="0">
                <a:solidFill>
                  <a:schemeClr val="tx1"/>
                </a:solidFill>
                <a:effectLst/>
                <a:latin typeface="+mn-lt"/>
              </a:defRPr>
            </a:lvl1pPr>
          </a:lstStyle>
          <a:p>
            <a:endParaRPr lang="en-US" dirty="0"/>
          </a:p>
        </p:txBody>
      </p:sp>
      <p:sp>
        <p:nvSpPr>
          <p:cNvPr id="5" name="Footer Placeholder 4"/>
          <p:cNvSpPr>
            <a:spLocks noGrp="1"/>
          </p:cNvSpPr>
          <p:nvPr>
            <p:ph type="ftr" sz="quarter" idx="3"/>
          </p:nvPr>
        </p:nvSpPr>
        <p:spPr>
          <a:xfrm>
            <a:off x="1554481" y="7162800"/>
            <a:ext cx="8767080" cy="335280"/>
          </a:xfrm>
          <a:prstGeom prst="rect">
            <a:avLst/>
          </a:prstGeom>
        </p:spPr>
        <p:txBody>
          <a:bodyPr vert="horz" lIns="91440" tIns="45720" rIns="91440" bIns="45720" rtlCol="0" anchor="ctr"/>
          <a:lstStyle>
            <a:lvl1pPr algn="l">
              <a:defRPr sz="12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2424682" y="7162800"/>
            <a:ext cx="651236" cy="335280"/>
          </a:xfrm>
          <a:prstGeom prst="rect">
            <a:avLst/>
          </a:prstGeom>
        </p:spPr>
        <p:txBody>
          <a:bodyPr vert="horz" lIns="91440" tIns="45720" rIns="91440" bIns="45720" rtlCol="0" anchor="ctr"/>
          <a:lstStyle>
            <a:lvl1pPr algn="r">
              <a:defRPr sz="12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21623565"/>
      </p:ext>
    </p:extLst>
  </p:cSld>
  <p:clrMap bg1="lt1" tx1="dk1" bg2="lt2" tx2="dk2" accent1="accent1" accent2="accent2" accent3="accent3" accent4="accent4" accent5="accent5" accent6="accent6" hlink="hlink" folHlink="folHlink"/>
  <p:sldLayoutIdLst>
    <p:sldLayoutId id="2147484351" r:id="rId1"/>
    <p:sldLayoutId id="2147484352" r:id="rId2"/>
    <p:sldLayoutId id="2147484353" r:id="rId3"/>
    <p:sldLayoutId id="2147484354" r:id="rId4"/>
    <p:sldLayoutId id="2147484355" r:id="rId5"/>
    <p:sldLayoutId id="2147484356" r:id="rId6"/>
    <p:sldLayoutId id="2147484357" r:id="rId7"/>
    <p:sldLayoutId id="2147484358" r:id="rId8"/>
    <p:sldLayoutId id="2147484359" r:id="rId9"/>
    <p:sldLayoutId id="2147484360" r:id="rId10"/>
    <p:sldLayoutId id="2147484361" r:id="rId11"/>
    <p:sldLayoutId id="2147484362" r:id="rId12"/>
    <p:sldLayoutId id="2147484363" r:id="rId13"/>
    <p:sldLayoutId id="2147484364" r:id="rId14"/>
    <p:sldLayoutId id="2147484365" r:id="rId15"/>
    <p:sldLayoutId id="2147484366" r:id="rId16"/>
    <p:sldLayoutId id="2147484367" r:id="rId17"/>
    <p:sldLayoutId id="2147484368" r:id="rId18"/>
    <p:sldLayoutId id="2147484369" r:id="rId19"/>
  </p:sldLayoutIdLst>
  <p:hf hdr="0" ftr="0" dt="0"/>
  <p:txStyles>
    <p:titleStyle>
      <a:lvl1pPr algn="ctr" defTabSz="548640" rtl="0" eaLnBrk="1" latinLnBrk="0" hangingPunct="1">
        <a:spcBef>
          <a:spcPct val="0"/>
        </a:spcBef>
        <a:buNone/>
        <a:defRPr sz="528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548640" rtl="0" eaLnBrk="1" latinLnBrk="0" hangingPunct="1">
        <a:spcBef>
          <a:spcPct val="20000"/>
        </a:spcBef>
        <a:spcAft>
          <a:spcPts val="720"/>
        </a:spcAft>
        <a:buClr>
          <a:schemeClr val="accent1"/>
        </a:buClr>
        <a:buSzPct val="115000"/>
        <a:buFont typeface="Arial"/>
        <a:buChar char="•"/>
        <a:defRPr sz="2880" kern="1200" cap="none">
          <a:solidFill>
            <a:schemeClr val="tx1">
              <a:lumMod val="85000"/>
              <a:lumOff val="15000"/>
            </a:schemeClr>
          </a:solidFill>
          <a:effectLst/>
          <a:latin typeface="+mn-lt"/>
          <a:ea typeface="+mn-ea"/>
          <a:cs typeface="+mn-cs"/>
        </a:defRPr>
      </a:lvl1pPr>
      <a:lvl2pPr marL="891540" indent="-342900" algn="l" defTabSz="548640" rtl="0" eaLnBrk="1" latinLnBrk="0" hangingPunct="1">
        <a:spcBef>
          <a:spcPct val="20000"/>
        </a:spcBef>
        <a:spcAft>
          <a:spcPts val="72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2pPr>
      <a:lvl3pPr marL="1440180" indent="-342900" algn="l" defTabSz="548640" rtl="0" eaLnBrk="1" latinLnBrk="0" hangingPunct="1">
        <a:spcBef>
          <a:spcPct val="20000"/>
        </a:spcBef>
        <a:spcAft>
          <a:spcPts val="720"/>
        </a:spcAft>
        <a:buClr>
          <a:schemeClr val="accent1"/>
        </a:buClr>
        <a:buSzPct val="115000"/>
        <a:buFont typeface="Arial"/>
        <a:buChar char="•"/>
        <a:defRPr sz="2160" kern="1200" cap="none">
          <a:solidFill>
            <a:schemeClr val="tx1">
              <a:lumMod val="85000"/>
              <a:lumOff val="15000"/>
            </a:schemeClr>
          </a:solidFill>
          <a:effectLst/>
          <a:latin typeface="+mn-lt"/>
          <a:ea typeface="+mn-ea"/>
          <a:cs typeface="+mn-cs"/>
        </a:defRPr>
      </a:lvl3pPr>
      <a:lvl4pPr marL="1851660" indent="-205740" algn="l" defTabSz="548640" rtl="0" eaLnBrk="1" latinLnBrk="0" hangingPunct="1">
        <a:spcBef>
          <a:spcPct val="20000"/>
        </a:spcBef>
        <a:spcAft>
          <a:spcPts val="720"/>
        </a:spcAft>
        <a:buClr>
          <a:schemeClr val="accent1"/>
        </a:buClr>
        <a:buSzPct val="115000"/>
        <a:buFont typeface="Arial"/>
        <a:buChar char="•"/>
        <a:defRPr sz="1920" kern="1200" cap="none">
          <a:solidFill>
            <a:schemeClr val="tx1">
              <a:lumMod val="85000"/>
              <a:lumOff val="15000"/>
            </a:schemeClr>
          </a:solidFill>
          <a:effectLst/>
          <a:latin typeface="+mn-lt"/>
          <a:ea typeface="+mn-ea"/>
          <a:cs typeface="+mn-cs"/>
        </a:defRPr>
      </a:lvl4pPr>
      <a:lvl5pPr marL="2400300" indent="-205740" algn="l" defTabSz="548640" rtl="0" eaLnBrk="1" latinLnBrk="0" hangingPunct="1">
        <a:spcBef>
          <a:spcPct val="20000"/>
        </a:spcBef>
        <a:spcAft>
          <a:spcPts val="720"/>
        </a:spcAft>
        <a:buClr>
          <a:schemeClr val="accent1"/>
        </a:buClr>
        <a:buSzPct val="115000"/>
        <a:buFont typeface="Arial"/>
        <a:buChar char="•"/>
        <a:defRPr sz="1680" kern="1200" cap="none">
          <a:solidFill>
            <a:schemeClr val="tx1">
              <a:lumMod val="85000"/>
              <a:lumOff val="15000"/>
            </a:schemeClr>
          </a:solidFill>
          <a:effectLst/>
          <a:latin typeface="+mn-lt"/>
          <a:ea typeface="+mn-ea"/>
          <a:cs typeface="+mn-cs"/>
        </a:defRPr>
      </a:lvl5pPr>
      <a:lvl6pPr marL="3017520" indent="-274320" algn="l" defTabSz="548640" rtl="0" eaLnBrk="1" latinLnBrk="0" hangingPunct="1">
        <a:spcBef>
          <a:spcPct val="20000"/>
        </a:spcBef>
        <a:spcAft>
          <a:spcPts val="720"/>
        </a:spcAft>
        <a:buClr>
          <a:schemeClr val="accent1"/>
        </a:buClr>
        <a:buSzPct val="115000"/>
        <a:buFont typeface="Arial"/>
        <a:buChar char="•"/>
        <a:defRPr sz="1680" kern="1200" cap="none">
          <a:solidFill>
            <a:schemeClr val="tx1">
              <a:lumMod val="85000"/>
              <a:lumOff val="15000"/>
            </a:schemeClr>
          </a:solidFill>
          <a:effectLst/>
          <a:latin typeface="+mn-lt"/>
          <a:ea typeface="+mn-ea"/>
          <a:cs typeface="+mn-cs"/>
        </a:defRPr>
      </a:lvl6pPr>
      <a:lvl7pPr marL="3566160" indent="-274320" algn="l" defTabSz="548640" rtl="0" eaLnBrk="1" latinLnBrk="0" hangingPunct="1">
        <a:spcBef>
          <a:spcPct val="20000"/>
        </a:spcBef>
        <a:spcAft>
          <a:spcPts val="720"/>
        </a:spcAft>
        <a:buClr>
          <a:schemeClr val="accent1"/>
        </a:buClr>
        <a:buSzPct val="115000"/>
        <a:buFont typeface="Arial"/>
        <a:buChar char="•"/>
        <a:defRPr sz="1680" kern="1200" cap="none">
          <a:solidFill>
            <a:schemeClr val="tx1">
              <a:lumMod val="85000"/>
              <a:lumOff val="15000"/>
            </a:schemeClr>
          </a:solidFill>
          <a:effectLst/>
          <a:latin typeface="+mn-lt"/>
          <a:ea typeface="+mn-ea"/>
          <a:cs typeface="+mn-cs"/>
        </a:defRPr>
      </a:lvl7pPr>
      <a:lvl8pPr marL="4114800" indent="-274320" algn="l" defTabSz="548640" rtl="0" eaLnBrk="1" latinLnBrk="0" hangingPunct="1">
        <a:spcBef>
          <a:spcPct val="20000"/>
        </a:spcBef>
        <a:spcAft>
          <a:spcPts val="720"/>
        </a:spcAft>
        <a:buClr>
          <a:schemeClr val="accent1"/>
        </a:buClr>
        <a:buSzPct val="115000"/>
        <a:buFont typeface="Arial"/>
        <a:buChar char="•"/>
        <a:defRPr sz="1680" kern="1200" cap="none">
          <a:solidFill>
            <a:schemeClr val="tx1">
              <a:lumMod val="85000"/>
              <a:lumOff val="15000"/>
            </a:schemeClr>
          </a:solidFill>
          <a:effectLst/>
          <a:latin typeface="+mn-lt"/>
          <a:ea typeface="+mn-ea"/>
          <a:cs typeface="+mn-cs"/>
        </a:defRPr>
      </a:lvl8pPr>
      <a:lvl9pPr marL="4663440" indent="-274320" algn="l" defTabSz="548640" rtl="0" eaLnBrk="1" latinLnBrk="0" hangingPunct="1">
        <a:spcBef>
          <a:spcPct val="20000"/>
        </a:spcBef>
        <a:spcAft>
          <a:spcPts val="720"/>
        </a:spcAft>
        <a:buClr>
          <a:schemeClr val="accent1"/>
        </a:buClr>
        <a:buSzPct val="115000"/>
        <a:buFont typeface="Arial"/>
        <a:buChar char="•"/>
        <a:defRPr sz="1680" kern="1200" cap="none">
          <a:solidFill>
            <a:schemeClr val="tx1">
              <a:lumMod val="85000"/>
              <a:lumOff val="15000"/>
            </a:schemeClr>
          </a:solidFill>
          <a:effectLst/>
          <a:latin typeface="+mn-lt"/>
          <a:ea typeface="+mn-ea"/>
          <a:cs typeface="+mn-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9.xml"/><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9.xml"/><Relationship Id="rId4" Type="http://schemas.microsoft.com/office/2007/relationships/hdphoto" Target="../media/hdphoto2.wdp"/></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9.xml"/><Relationship Id="rId4" Type="http://schemas.microsoft.com/office/2007/relationships/hdphoto" Target="../media/hdphoto3.wdp"/></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19.xml"/><Relationship Id="rId4" Type="http://schemas.microsoft.com/office/2007/relationships/hdphoto" Target="../media/hdphoto4.wdp"/></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9.xml"/><Relationship Id="rId4" Type="http://schemas.microsoft.com/office/2007/relationships/hdphoto" Target="../media/hdphoto5.wdp"/></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0.xml"/><Relationship Id="rId1" Type="http://schemas.openxmlformats.org/officeDocument/2006/relationships/slideLayout" Target="../slideLayouts/slideLayout19.xml"/><Relationship Id="rId4" Type="http://schemas.openxmlformats.org/officeDocument/2006/relationships/image" Target="../media/image16.jpeg"/></Relationships>
</file>

<file path=ppt/slides/_rels/slide3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3.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4.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4232683" y="680210"/>
            <a:ext cx="5703143" cy="1332709"/>
          </a:xfrm>
          <a:prstGeom prst="rect">
            <a:avLst/>
          </a:prstGeom>
          <a:noFill/>
          <a:ln/>
        </p:spPr>
        <p:txBody>
          <a:bodyPr wrap="square" lIns="0" tIns="0" rIns="0" bIns="0" rtlCol="0" anchor="t"/>
          <a:lstStyle/>
          <a:p>
            <a:r>
              <a:rPr lang="en-US" sz="4400" b="1" dirty="0"/>
              <a:t>Project Title: Ssphere</a:t>
            </a:r>
          </a:p>
          <a:p>
            <a:endParaRPr lang="en-IN" sz="4800" b="1" dirty="0"/>
          </a:p>
        </p:txBody>
      </p:sp>
      <p:sp>
        <p:nvSpPr>
          <p:cNvPr id="4" name="Text 1"/>
          <p:cNvSpPr/>
          <p:nvPr/>
        </p:nvSpPr>
        <p:spPr>
          <a:xfrm>
            <a:off x="3582984" y="5846921"/>
            <a:ext cx="5733826" cy="803014"/>
          </a:xfrm>
          <a:prstGeom prst="rect">
            <a:avLst/>
          </a:prstGeom>
          <a:noFill/>
          <a:ln/>
        </p:spPr>
        <p:txBody>
          <a:bodyPr wrap="square" lIns="0" tIns="0" rIns="0" bIns="0" rtlCol="0" anchor="t"/>
          <a:lstStyle/>
          <a:p>
            <a:pPr marL="0" indent="0">
              <a:lnSpc>
                <a:spcPts val="2850"/>
              </a:lnSpc>
              <a:buNone/>
            </a:pPr>
            <a:endParaRPr lang="en-US" sz="2800" b="1" dirty="0"/>
          </a:p>
        </p:txBody>
      </p:sp>
      <p:sp>
        <p:nvSpPr>
          <p:cNvPr id="5" name="Shape 2"/>
          <p:cNvSpPr/>
          <p:nvPr/>
        </p:nvSpPr>
        <p:spPr>
          <a:xfrm>
            <a:off x="793790" y="5665470"/>
            <a:ext cx="362903" cy="362903"/>
          </a:xfrm>
          <a:prstGeom prst="roundRect">
            <a:avLst>
              <a:gd name="adj" fmla="val 25194296"/>
            </a:avLst>
          </a:prstGeom>
          <a:noFill/>
          <a:ln w="7620">
            <a:solidFill>
              <a:srgbClr val="FFFFFF"/>
            </a:solidFill>
            <a:prstDash val="solid"/>
          </a:ln>
        </p:spPr>
      </p:sp>
      <p:sp>
        <p:nvSpPr>
          <p:cNvPr id="7" name="Text 3"/>
          <p:cNvSpPr/>
          <p:nvPr/>
        </p:nvSpPr>
        <p:spPr>
          <a:xfrm>
            <a:off x="1270040" y="5648563"/>
            <a:ext cx="2579608" cy="396835"/>
          </a:xfrm>
          <a:prstGeom prst="rect">
            <a:avLst/>
          </a:prstGeom>
          <a:noFill/>
          <a:ln/>
        </p:spPr>
        <p:txBody>
          <a:bodyPr wrap="none" lIns="0" tIns="0" rIns="0" bIns="0" rtlCol="0" anchor="t"/>
          <a:lstStyle/>
          <a:p>
            <a:pPr marL="0" indent="0" algn="l">
              <a:lnSpc>
                <a:spcPts val="3100"/>
              </a:lnSpc>
              <a:buNone/>
            </a:pPr>
            <a:endParaRPr lang="en-US" sz="2200" dirty="0"/>
          </a:p>
        </p:txBody>
      </p:sp>
      <p:pic>
        <p:nvPicPr>
          <p:cNvPr id="8" name="Picture 7"/>
          <p:cNvPicPr/>
          <p:nvPr/>
        </p:nvPicPr>
        <p:blipFill>
          <a:blip r:embed="rId3">
            <a:extLst>
              <a:ext uri="{28A0092B-C50C-407E-A947-70E740481C1C}">
                <a14:useLocalDpi xmlns:a14="http://schemas.microsoft.com/office/drawing/2010/main" val="0"/>
              </a:ext>
            </a:extLst>
          </a:blip>
          <a:srcRect/>
          <a:stretch>
            <a:fillRect/>
          </a:stretch>
        </p:blipFill>
        <p:spPr bwMode="auto">
          <a:xfrm>
            <a:off x="5697937" y="2811441"/>
            <a:ext cx="2316510" cy="1832757"/>
          </a:xfrm>
          <a:prstGeom prst="rect">
            <a:avLst/>
          </a:prstGeom>
          <a:noFill/>
          <a:ln>
            <a:noFill/>
          </a:ln>
        </p:spPr>
      </p:pic>
      <p:sp>
        <p:nvSpPr>
          <p:cNvPr id="2" name="Rectangle 1"/>
          <p:cNvSpPr/>
          <p:nvPr/>
        </p:nvSpPr>
        <p:spPr>
          <a:xfrm>
            <a:off x="4970721" y="1412754"/>
            <a:ext cx="4227068" cy="1200329"/>
          </a:xfrm>
          <a:prstGeom prst="rect">
            <a:avLst/>
          </a:prstGeom>
        </p:spPr>
        <p:txBody>
          <a:bodyPr wrap="square">
            <a:spAutoFit/>
          </a:bodyPr>
          <a:lstStyle/>
          <a:p>
            <a:r>
              <a:rPr lang="en-IN" b="1" dirty="0"/>
              <a:t>C.B. PATEL COMPUTER COLLEGE</a:t>
            </a:r>
          </a:p>
          <a:p>
            <a:r>
              <a:rPr lang="en-IN" b="1" dirty="0"/>
              <a:t> 		&amp; </a:t>
            </a:r>
          </a:p>
          <a:p>
            <a:r>
              <a:rPr lang="en-IN" b="1" dirty="0"/>
              <a:t>J.N.M PATEL SCIENCE COLLEGE,</a:t>
            </a:r>
          </a:p>
          <a:p>
            <a:r>
              <a:rPr lang="en-IN" b="1" dirty="0"/>
              <a:t>BHARTHANA VESU, SURAT</a:t>
            </a:r>
          </a:p>
        </p:txBody>
      </p:sp>
      <p:sp>
        <p:nvSpPr>
          <p:cNvPr id="6" name="Rectangle 5"/>
          <p:cNvSpPr/>
          <p:nvPr/>
        </p:nvSpPr>
        <p:spPr>
          <a:xfrm>
            <a:off x="1270041" y="5371265"/>
            <a:ext cx="12133988" cy="1785104"/>
          </a:xfrm>
          <a:prstGeom prst="rect">
            <a:avLst/>
          </a:prstGeom>
        </p:spPr>
        <p:txBody>
          <a:bodyPr wrap="square">
            <a:spAutoFit/>
          </a:bodyPr>
          <a:lstStyle/>
          <a:p>
            <a:r>
              <a:rPr lang="en-IN" sz="2000" b="1" dirty="0"/>
              <a:t>        Guided By:</a:t>
            </a:r>
            <a:r>
              <a:rPr lang="en-IN" b="1" dirty="0"/>
              <a:t>						                	  </a:t>
            </a:r>
            <a:r>
              <a:rPr lang="en-IN" sz="2000" b="1" dirty="0"/>
              <a:t>Submitted By:              </a:t>
            </a:r>
            <a:r>
              <a:rPr lang="en-IN" sz="2000" b="1" dirty="0" err="1"/>
              <a:t>Prof.</a:t>
            </a:r>
            <a:r>
              <a:rPr lang="en-IN" dirty="0" err="1"/>
              <a:t>MOHAMED</a:t>
            </a:r>
            <a:r>
              <a:rPr lang="en-IN" dirty="0"/>
              <a:t> SOHEL SHAIKH</a:t>
            </a:r>
            <a:r>
              <a:rPr lang="en-IN" sz="3600" dirty="0"/>
              <a:t>	</a:t>
            </a:r>
            <a:r>
              <a:rPr lang="en-IN" dirty="0"/>
              <a:t>    		              SIDDHAPURA KHUSHAL HARESHBHAI (Exam No 1530)                       </a:t>
            </a:r>
          </a:p>
          <a:p>
            <a:pPr algn="r"/>
            <a:r>
              <a:rPr lang="en-IN" dirty="0"/>
              <a:t> 					KADIWALA RAHUL DHARMESHKUMAR (Exam No: 1310)</a:t>
            </a:r>
          </a:p>
          <a:p>
            <a:pPr algn="r"/>
            <a:r>
              <a:rPr lang="en-IN" dirty="0"/>
              <a:t>				              KANOJIYA ARUN GUDDUBHAI (Exam No: 1323)</a:t>
            </a:r>
          </a:p>
          <a:p>
            <a:pPr algn="r"/>
            <a:r>
              <a:rPr lang="en-IN" dirty="0"/>
              <a:t>                                                                  KALSARIYA VIVEKBHAI CHHAGANBHAI (Exam No: 1320)</a:t>
            </a:r>
            <a:endParaRPr lang="en-US" dirty="0">
              <a:solidFill>
                <a:srgbClr val="3B4E4E"/>
              </a:solidFill>
              <a:latin typeface="Overpass Light"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173506"/>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pic>
        <p:nvPicPr>
          <p:cNvPr id="3" name="Picture 2"/>
          <p:cNvPicPr/>
          <p:nvPr/>
        </p:nvPicPr>
        <p:blipFill>
          <a:blip r:embed="rId3">
            <a:biLevel thresh="50000"/>
          </a:blip>
          <a:stretch>
            <a:fillRect/>
          </a:stretch>
        </p:blipFill>
        <p:spPr>
          <a:xfrm>
            <a:off x="4766392" y="1441841"/>
            <a:ext cx="5299731" cy="5696713"/>
          </a:xfrm>
          <a:prstGeom prst="rect">
            <a:avLst/>
          </a:prstGeom>
        </p:spPr>
      </p:pic>
      <p:sp>
        <p:nvSpPr>
          <p:cNvPr id="2" name="Rectangle 1"/>
          <p:cNvSpPr/>
          <p:nvPr/>
        </p:nvSpPr>
        <p:spPr>
          <a:xfrm>
            <a:off x="1670497" y="1034806"/>
            <a:ext cx="2793842" cy="407035"/>
          </a:xfrm>
          <a:prstGeom prst="rect">
            <a:avLst/>
          </a:prstGeom>
        </p:spPr>
        <p:txBody>
          <a:bodyPr wrap="none">
            <a:spAutoFit/>
          </a:bodyPr>
          <a:lstStyle/>
          <a:p>
            <a:pPr marL="342900" lvl="0" indent="-342900">
              <a:lnSpc>
                <a:spcPct val="107000"/>
              </a:lnSpc>
              <a:spcAft>
                <a:spcPts val="800"/>
              </a:spcAft>
              <a:buFont typeface="Wingdings" panose="05000000000000000000" pitchFamily="2" charset="2"/>
              <a:buChar char="q"/>
            </a:pPr>
            <a:r>
              <a:rPr lang="en-IN" sz="2000" b="1" kern="100" dirty="0">
                <a:solidFill>
                  <a:srgbClr val="0D0D0D"/>
                </a:solidFill>
                <a:latin typeface="Calibri" panose="020F0502020204030204" pitchFamily="34" charset="0"/>
                <a:ea typeface="Calibri" panose="020F0502020204030204" pitchFamily="34" charset="0"/>
                <a:cs typeface="Latha"/>
              </a:rPr>
              <a:t>Flow Chart for Visitor</a:t>
            </a:r>
            <a:endParaRPr lang="en-IN" sz="1400" kern="100" dirty="0">
              <a:effectLst/>
              <a:latin typeface="Calibri" panose="020F0502020204030204" pitchFamily="34" charset="0"/>
              <a:ea typeface="Calibri" panose="020F0502020204030204" pitchFamily="34" charset="0"/>
              <a:cs typeface="Latha"/>
            </a:endParaRPr>
          </a:p>
        </p:txBody>
      </p:sp>
    </p:spTree>
    <p:extLst>
      <p:ext uri="{BB962C8B-B14F-4D97-AF65-F5344CB8AC3E}">
        <p14:creationId xmlns:p14="http://schemas.microsoft.com/office/powerpoint/2010/main" val="21974160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173506"/>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pic>
        <p:nvPicPr>
          <p:cNvPr id="3" name="Picture 2"/>
          <p:cNvPicPr/>
          <p:nvPr/>
        </p:nvPicPr>
        <p:blipFill>
          <a:blip r:embed="rId3">
            <a:biLevel thresh="50000"/>
          </a:blip>
          <a:stretch>
            <a:fillRect/>
          </a:stretch>
        </p:blipFill>
        <p:spPr>
          <a:xfrm>
            <a:off x="5008418" y="748146"/>
            <a:ext cx="4613563" cy="6733310"/>
          </a:xfrm>
          <a:prstGeom prst="rect">
            <a:avLst/>
          </a:prstGeom>
        </p:spPr>
      </p:pic>
      <p:sp>
        <p:nvSpPr>
          <p:cNvPr id="6" name="Rectangle 5"/>
          <p:cNvSpPr/>
          <p:nvPr/>
        </p:nvSpPr>
        <p:spPr>
          <a:xfrm>
            <a:off x="1670497" y="1034806"/>
            <a:ext cx="2589555" cy="421654"/>
          </a:xfrm>
          <a:prstGeom prst="rect">
            <a:avLst/>
          </a:prstGeom>
        </p:spPr>
        <p:txBody>
          <a:bodyPr wrap="none">
            <a:spAutoFit/>
          </a:bodyPr>
          <a:lstStyle/>
          <a:p>
            <a:pPr marL="342900" lvl="0" indent="-342900">
              <a:lnSpc>
                <a:spcPct val="107000"/>
              </a:lnSpc>
              <a:spcAft>
                <a:spcPts val="800"/>
              </a:spcAft>
              <a:buFont typeface="Wingdings" panose="05000000000000000000" pitchFamily="2" charset="2"/>
              <a:buChar char="q"/>
            </a:pPr>
            <a:r>
              <a:rPr lang="en-IN" sz="2000" b="1" kern="100" dirty="0">
                <a:solidFill>
                  <a:srgbClr val="0D0D0D"/>
                </a:solidFill>
                <a:latin typeface="Calibri" panose="020F0502020204030204" pitchFamily="34" charset="0"/>
                <a:ea typeface="Calibri" panose="020F0502020204030204" pitchFamily="34" charset="0"/>
                <a:cs typeface="Latha"/>
              </a:rPr>
              <a:t>Flow Chart for User</a:t>
            </a:r>
            <a:endParaRPr lang="en-IN" sz="1400" kern="100" dirty="0">
              <a:effectLst/>
              <a:latin typeface="Calibri" panose="020F0502020204030204" pitchFamily="34" charset="0"/>
              <a:ea typeface="Calibri" panose="020F0502020204030204" pitchFamily="34" charset="0"/>
              <a:cs typeface="Latha"/>
            </a:endParaRPr>
          </a:p>
        </p:txBody>
      </p:sp>
    </p:spTree>
    <p:extLst>
      <p:ext uri="{BB962C8B-B14F-4D97-AF65-F5344CB8AC3E}">
        <p14:creationId xmlns:p14="http://schemas.microsoft.com/office/powerpoint/2010/main" val="2412804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173506"/>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pic>
        <p:nvPicPr>
          <p:cNvPr id="5" name="Picture 4"/>
          <p:cNvPicPr/>
          <p:nvPr/>
        </p:nvPicPr>
        <p:blipFill>
          <a:blip r:embed="rId3">
            <a:biLevel thresh="50000"/>
          </a:blip>
          <a:stretch>
            <a:fillRect/>
          </a:stretch>
        </p:blipFill>
        <p:spPr>
          <a:xfrm>
            <a:off x="4877807" y="841168"/>
            <a:ext cx="4621195" cy="6312667"/>
          </a:xfrm>
          <a:prstGeom prst="rect">
            <a:avLst/>
          </a:prstGeom>
        </p:spPr>
      </p:pic>
      <p:sp>
        <p:nvSpPr>
          <p:cNvPr id="7" name="Rectangle 6"/>
          <p:cNvSpPr/>
          <p:nvPr/>
        </p:nvSpPr>
        <p:spPr>
          <a:xfrm>
            <a:off x="1670497" y="1153140"/>
            <a:ext cx="2801151" cy="407035"/>
          </a:xfrm>
          <a:prstGeom prst="rect">
            <a:avLst/>
          </a:prstGeom>
        </p:spPr>
        <p:txBody>
          <a:bodyPr wrap="none">
            <a:spAutoFit/>
          </a:bodyPr>
          <a:lstStyle/>
          <a:p>
            <a:pPr marL="342900" lvl="0" indent="-342900">
              <a:lnSpc>
                <a:spcPct val="107000"/>
              </a:lnSpc>
              <a:spcAft>
                <a:spcPts val="800"/>
              </a:spcAft>
              <a:buFont typeface="Wingdings" panose="05000000000000000000" pitchFamily="2" charset="2"/>
              <a:buChar char="q"/>
            </a:pPr>
            <a:r>
              <a:rPr lang="en-IN" sz="2000" b="1" kern="100" dirty="0">
                <a:solidFill>
                  <a:srgbClr val="0D0D0D"/>
                </a:solidFill>
                <a:latin typeface="Calibri" panose="020F0502020204030204" pitchFamily="34" charset="0"/>
                <a:ea typeface="Calibri" panose="020F0502020204030204" pitchFamily="34" charset="0"/>
                <a:cs typeface="Latha"/>
              </a:rPr>
              <a:t>Flow Chart for Admin</a:t>
            </a:r>
            <a:endParaRPr lang="en-IN" sz="1400" kern="100" dirty="0">
              <a:effectLst/>
              <a:latin typeface="Calibri" panose="020F0502020204030204" pitchFamily="34" charset="0"/>
              <a:ea typeface="Calibri" panose="020F0502020204030204" pitchFamily="34" charset="0"/>
              <a:cs typeface="Latha"/>
            </a:endParaRPr>
          </a:p>
        </p:txBody>
      </p:sp>
    </p:spTree>
    <p:extLst>
      <p:ext uri="{BB962C8B-B14F-4D97-AF65-F5344CB8AC3E}">
        <p14:creationId xmlns:p14="http://schemas.microsoft.com/office/powerpoint/2010/main" val="6087424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173506"/>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pic>
        <p:nvPicPr>
          <p:cNvPr id="3" name="Picture 2"/>
          <p:cNvPicPr/>
          <p:nvPr/>
        </p:nvPicPr>
        <p:blipFill>
          <a:blip r:embed="rId3">
            <a:biLevel thresh="50000"/>
          </a:blip>
          <a:stretch>
            <a:fillRect/>
          </a:stretch>
        </p:blipFill>
        <p:spPr>
          <a:xfrm>
            <a:off x="4996478" y="839096"/>
            <a:ext cx="4839560" cy="6551407"/>
          </a:xfrm>
          <a:prstGeom prst="rect">
            <a:avLst/>
          </a:prstGeom>
        </p:spPr>
      </p:pic>
      <p:sp>
        <p:nvSpPr>
          <p:cNvPr id="5" name="Rectangle 4"/>
          <p:cNvSpPr/>
          <p:nvPr/>
        </p:nvSpPr>
        <p:spPr>
          <a:xfrm>
            <a:off x="1670497" y="1103497"/>
            <a:ext cx="3477619" cy="421654"/>
          </a:xfrm>
          <a:prstGeom prst="rect">
            <a:avLst/>
          </a:prstGeom>
        </p:spPr>
        <p:txBody>
          <a:bodyPr wrap="none">
            <a:spAutoFit/>
          </a:bodyPr>
          <a:lstStyle/>
          <a:p>
            <a:pPr marL="342900" lvl="0" indent="-342900">
              <a:lnSpc>
                <a:spcPct val="107000"/>
              </a:lnSpc>
              <a:spcAft>
                <a:spcPts val="800"/>
              </a:spcAft>
              <a:buFont typeface="Wingdings" panose="05000000000000000000" pitchFamily="2" charset="2"/>
              <a:buChar char="q"/>
            </a:pPr>
            <a:r>
              <a:rPr lang="en-IN" sz="2000" b="1" kern="100" dirty="0">
                <a:solidFill>
                  <a:srgbClr val="0D0D0D"/>
                </a:solidFill>
                <a:latin typeface="Calibri" panose="020F0502020204030204" pitchFamily="34" charset="0"/>
                <a:ea typeface="Calibri" panose="020F0502020204030204" pitchFamily="34" charset="0"/>
                <a:cs typeface="Latha"/>
              </a:rPr>
              <a:t>Flow Chart for Super Admin</a:t>
            </a:r>
            <a:endParaRPr lang="en-IN" sz="1400" kern="100" dirty="0">
              <a:effectLst/>
              <a:latin typeface="Calibri" panose="020F0502020204030204" pitchFamily="34" charset="0"/>
              <a:ea typeface="Calibri" panose="020F0502020204030204" pitchFamily="34" charset="0"/>
              <a:cs typeface="Latha"/>
            </a:endParaRPr>
          </a:p>
        </p:txBody>
      </p:sp>
    </p:spTree>
    <p:extLst>
      <p:ext uri="{BB962C8B-B14F-4D97-AF65-F5344CB8AC3E}">
        <p14:creationId xmlns:p14="http://schemas.microsoft.com/office/powerpoint/2010/main" val="24771433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12" name="Title 1">
            <a:extLst>
              <a:ext uri="{FF2B5EF4-FFF2-40B4-BE49-F238E27FC236}">
                <a16:creationId xmlns:a16="http://schemas.microsoft.com/office/drawing/2014/main" id="{A867C99F-A9C5-E0CE-AE63-E4DD38A4A25E}"/>
              </a:ext>
            </a:extLst>
          </p:cNvPr>
          <p:cNvSpPr txBox="1">
            <a:spLocks/>
          </p:cNvSpPr>
          <p:nvPr/>
        </p:nvSpPr>
        <p:spPr>
          <a:xfrm>
            <a:off x="2383000" y="3065929"/>
            <a:ext cx="9520158" cy="1049235"/>
          </a:xfrm>
          <a:prstGeom prst="rect">
            <a:avLst/>
          </a:prstGeom>
        </p:spPr>
        <p:txBody>
          <a:bodyPr>
            <a:normAutofit/>
          </a:bodyPr>
          <a:lstStyle>
            <a:lvl1pPr algn="ctr" defTabSz="548640" rtl="0" eaLnBrk="1" latinLnBrk="0" hangingPunct="1">
              <a:spcBef>
                <a:spcPct val="0"/>
              </a:spcBef>
              <a:buNone/>
              <a:defRPr sz="528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6000" u="sng" dirty="0">
                <a:latin typeface="Palatino Linotype" panose="02040502050505030304" pitchFamily="18" charset="0"/>
              </a:rPr>
              <a:t>DFD Diagram</a:t>
            </a:r>
            <a:endParaRPr lang="en-IN" sz="6000" u="sng" dirty="0">
              <a:latin typeface="Palatino Linotype" panose="02040502050505030304" pitchFamily="18" charset="0"/>
              <a:cs typeface="Mangal" panose="02040503050203030202" pitchFamily="18" charset="0"/>
            </a:endParaRPr>
          </a:p>
        </p:txBody>
      </p:sp>
    </p:spTree>
    <p:extLst>
      <p:ext uri="{BB962C8B-B14F-4D97-AF65-F5344CB8AC3E}">
        <p14:creationId xmlns:p14="http://schemas.microsoft.com/office/powerpoint/2010/main" val="4526656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5" name="TextBox 4">
            <a:extLst>
              <a:ext uri="{FF2B5EF4-FFF2-40B4-BE49-F238E27FC236}">
                <a16:creationId xmlns:a16="http://schemas.microsoft.com/office/drawing/2014/main" id="{CB9C89EA-2F7F-6EE8-607F-F8416B443BEC}"/>
              </a:ext>
            </a:extLst>
          </p:cNvPr>
          <p:cNvSpPr txBox="1"/>
          <p:nvPr/>
        </p:nvSpPr>
        <p:spPr>
          <a:xfrm>
            <a:off x="3876339" y="771436"/>
            <a:ext cx="6286194" cy="400110"/>
          </a:xfrm>
          <a:prstGeom prst="rect">
            <a:avLst/>
          </a:prstGeom>
          <a:noFill/>
        </p:spPr>
        <p:txBody>
          <a:bodyPr wrap="square">
            <a:spAutoFit/>
          </a:bodyPr>
          <a:lstStyle/>
          <a:p>
            <a:pPr algn="ctr"/>
            <a:r>
              <a:rPr lang="en-IN" sz="2000" b="1" dirty="0">
                <a:solidFill>
                  <a:srgbClr val="000000"/>
                </a:solidFill>
                <a:latin typeface="Palatino Linotype" panose="02040502050505030304" pitchFamily="18" charset="0"/>
                <a:ea typeface="Calibri" panose="020F0502020204030204" pitchFamily="34" charset="0"/>
                <a:cs typeface="Mangal" panose="02040503050203030202" pitchFamily="18" charset="0"/>
              </a:rPr>
              <a:t>Zero</a:t>
            </a:r>
            <a:r>
              <a:rPr lang="en-IN" sz="2000" b="1" dirty="0">
                <a:solidFill>
                  <a:srgbClr val="000000"/>
                </a:solidFill>
                <a:effectLst/>
                <a:latin typeface="Palatino Linotype" panose="02040502050505030304" pitchFamily="18" charset="0"/>
                <a:ea typeface="Calibri" panose="020F0502020204030204" pitchFamily="34" charset="0"/>
                <a:cs typeface="Mangal" panose="02040503050203030202" pitchFamily="18" charset="0"/>
              </a:rPr>
              <a:t> Level Data Flow Diagram                                                           </a:t>
            </a:r>
            <a:endParaRPr lang="en-IN" sz="2000" dirty="0">
              <a:effectLst/>
              <a:latin typeface="Palatino Linotype" panose="02040502050505030304" pitchFamily="18" charset="0"/>
              <a:ea typeface="Calibri" panose="020F0502020204030204" pitchFamily="34" charset="0"/>
              <a:cs typeface="Mangal" panose="02040503050203030202" pitchFamily="18" charset="0"/>
            </a:endParaRPr>
          </a:p>
        </p:txBody>
      </p:sp>
      <p:pic>
        <p:nvPicPr>
          <p:cNvPr id="6" name="Picture 5"/>
          <p:cNvPicPr/>
          <p:nvPr/>
        </p:nvPicPr>
        <p:blipFill>
          <a:blip r:embed="rId3">
            <a:extLst>
              <a:ext uri="{BEBA8EAE-BF5A-486C-A8C5-ECC9F3942E4B}">
                <a14:imgProps xmlns:a14="http://schemas.microsoft.com/office/drawing/2010/main">
                  <a14:imgLayer r:embed="rId4">
                    <a14:imgEffect>
                      <a14:colorTemperature colorTemp="8800"/>
                    </a14:imgEffect>
                  </a14:imgLayer>
                </a14:imgProps>
              </a:ext>
            </a:extLst>
          </a:blip>
          <a:stretch>
            <a:fillRect/>
          </a:stretch>
        </p:blipFill>
        <p:spPr>
          <a:xfrm>
            <a:off x="2334480" y="1366222"/>
            <a:ext cx="9778702" cy="5486399"/>
          </a:xfrm>
          <a:prstGeom prst="rect">
            <a:avLst/>
          </a:prstGeom>
          <a:solidFill>
            <a:schemeClr val="accent1"/>
          </a:solidFill>
        </p:spPr>
      </p:pic>
    </p:spTree>
    <p:extLst>
      <p:ext uri="{BB962C8B-B14F-4D97-AF65-F5344CB8AC3E}">
        <p14:creationId xmlns:p14="http://schemas.microsoft.com/office/powerpoint/2010/main" val="29750817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2" name="Rectangle 1"/>
          <p:cNvSpPr/>
          <p:nvPr/>
        </p:nvSpPr>
        <p:spPr>
          <a:xfrm>
            <a:off x="5195942" y="839097"/>
            <a:ext cx="3336234" cy="532903"/>
          </a:xfrm>
          <a:prstGeom prst="rect">
            <a:avLst/>
          </a:prstGeom>
        </p:spPr>
        <p:txBody>
          <a:bodyPr wrap="none">
            <a:spAutoFit/>
          </a:bodyPr>
          <a:lstStyle/>
          <a:p>
            <a:pPr>
              <a:lnSpc>
                <a:spcPct val="107000"/>
              </a:lnSpc>
              <a:spcAft>
                <a:spcPts val="800"/>
              </a:spcAft>
            </a:pPr>
            <a:r>
              <a:rPr lang="en-IN" sz="2400" b="1" kern="100" dirty="0">
                <a:solidFill>
                  <a:srgbClr val="0D0D0D"/>
                </a:solidFill>
                <a:latin typeface="Calibri" panose="020F0502020204030204" pitchFamily="34" charset="0"/>
                <a:ea typeface="Calibri" panose="020F0502020204030204" pitchFamily="34" charset="0"/>
                <a:cs typeface="Latha"/>
              </a:rPr>
              <a:t>1</a:t>
            </a:r>
            <a:r>
              <a:rPr lang="en-IN" sz="2400" b="1" kern="100" baseline="30000" dirty="0">
                <a:solidFill>
                  <a:srgbClr val="0D0D0D"/>
                </a:solidFill>
                <a:latin typeface="Calibri" panose="020F0502020204030204" pitchFamily="34" charset="0"/>
                <a:ea typeface="Calibri" panose="020F0502020204030204" pitchFamily="34" charset="0"/>
                <a:cs typeface="Latha"/>
              </a:rPr>
              <a:t>st</a:t>
            </a:r>
            <a:r>
              <a:rPr lang="en-IN" sz="2400" b="1" kern="100" dirty="0">
                <a:solidFill>
                  <a:srgbClr val="0D0D0D"/>
                </a:solidFill>
                <a:latin typeface="Calibri" panose="020F0502020204030204" pitchFamily="34" charset="0"/>
                <a:ea typeface="Calibri" panose="020F0502020204030204" pitchFamily="34" charset="0"/>
                <a:cs typeface="Latha"/>
              </a:rPr>
              <a:t> Level DFD for Visitor</a:t>
            </a:r>
            <a:r>
              <a:rPr lang="en-IN" sz="2800" b="1" kern="100" dirty="0">
                <a:solidFill>
                  <a:srgbClr val="0D0D0D"/>
                </a:solidFill>
                <a:latin typeface="Calibri" panose="020F0502020204030204" pitchFamily="34" charset="0"/>
                <a:ea typeface="Calibri" panose="020F0502020204030204" pitchFamily="34" charset="0"/>
                <a:cs typeface="Latha"/>
              </a:rPr>
              <a:t>: </a:t>
            </a:r>
            <a:endParaRPr lang="en-IN" sz="1600" kern="100" dirty="0">
              <a:effectLst/>
              <a:latin typeface="Calibri" panose="020F0502020204030204" pitchFamily="34" charset="0"/>
              <a:ea typeface="Calibri" panose="020F0502020204030204" pitchFamily="34" charset="0"/>
              <a:cs typeface="Latha"/>
            </a:endParaRPr>
          </a:p>
        </p:txBody>
      </p:sp>
      <p:pic>
        <p:nvPicPr>
          <p:cNvPr id="5" name="Picture 4"/>
          <p:cNvPicPr/>
          <p:nvPr/>
        </p:nvPicPr>
        <p:blipFill>
          <a:blip r:embed="rId3">
            <a:extLst>
              <a:ext uri="{BEBA8EAE-BF5A-486C-A8C5-ECC9F3942E4B}">
                <a14:imgProps xmlns:a14="http://schemas.microsoft.com/office/drawing/2010/main">
                  <a14:imgLayer r:embed="rId4">
                    <a14:imgEffect>
                      <a14:colorTemperature colorTemp="8800"/>
                    </a14:imgEffect>
                  </a14:imgLayer>
                </a14:imgProps>
              </a:ext>
            </a:extLst>
          </a:blip>
          <a:stretch>
            <a:fillRect/>
          </a:stretch>
        </p:blipFill>
        <p:spPr>
          <a:xfrm>
            <a:off x="3306836" y="1862362"/>
            <a:ext cx="8218843" cy="4463135"/>
          </a:xfrm>
          <a:prstGeom prst="rect">
            <a:avLst/>
          </a:prstGeom>
        </p:spPr>
      </p:pic>
    </p:spTree>
    <p:extLst>
      <p:ext uri="{BB962C8B-B14F-4D97-AF65-F5344CB8AC3E}">
        <p14:creationId xmlns:p14="http://schemas.microsoft.com/office/powerpoint/2010/main" val="15547462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2" name="Rectangle 1"/>
          <p:cNvSpPr/>
          <p:nvPr/>
        </p:nvSpPr>
        <p:spPr>
          <a:xfrm>
            <a:off x="5921335" y="714673"/>
            <a:ext cx="2744854" cy="407035"/>
          </a:xfrm>
          <a:prstGeom prst="rect">
            <a:avLst/>
          </a:prstGeom>
        </p:spPr>
        <p:txBody>
          <a:bodyPr wrap="none">
            <a:spAutoFit/>
          </a:bodyPr>
          <a:lstStyle/>
          <a:p>
            <a:pPr algn="ctr">
              <a:lnSpc>
                <a:spcPct val="107000"/>
              </a:lnSpc>
              <a:spcAft>
                <a:spcPts val="800"/>
              </a:spcAft>
            </a:pPr>
            <a:r>
              <a:rPr lang="en-IN" sz="2000" b="1" kern="100" dirty="0">
                <a:solidFill>
                  <a:srgbClr val="0D0D0D"/>
                </a:solidFill>
                <a:latin typeface="Calibri" panose="020F0502020204030204" pitchFamily="34" charset="0"/>
                <a:ea typeface="Calibri" panose="020F0502020204030204" pitchFamily="34" charset="0"/>
                <a:cs typeface="Latha"/>
              </a:rPr>
              <a:t>1</a:t>
            </a:r>
            <a:r>
              <a:rPr lang="en-IN" sz="2000" b="1" kern="100" baseline="30000" dirty="0">
                <a:solidFill>
                  <a:srgbClr val="0D0D0D"/>
                </a:solidFill>
                <a:latin typeface="Calibri" panose="020F0502020204030204" pitchFamily="34" charset="0"/>
                <a:ea typeface="Calibri" panose="020F0502020204030204" pitchFamily="34" charset="0"/>
                <a:cs typeface="Latha"/>
              </a:rPr>
              <a:t>st</a:t>
            </a:r>
            <a:r>
              <a:rPr lang="en-IN" sz="2000" b="1" kern="100" dirty="0">
                <a:solidFill>
                  <a:srgbClr val="0D0D0D"/>
                </a:solidFill>
                <a:latin typeface="Calibri" panose="020F0502020204030204" pitchFamily="34" charset="0"/>
                <a:ea typeface="Calibri" panose="020F0502020204030204" pitchFamily="34" charset="0"/>
                <a:cs typeface="Latha"/>
              </a:rPr>
              <a:t> Level DFD for Users  </a:t>
            </a:r>
            <a:endParaRPr lang="en-IN" sz="1200" kern="100" dirty="0">
              <a:effectLst/>
              <a:latin typeface="Calibri" panose="020F0502020204030204" pitchFamily="34" charset="0"/>
              <a:ea typeface="Calibri" panose="020F0502020204030204" pitchFamily="34" charset="0"/>
              <a:cs typeface="Latha"/>
            </a:endParaRPr>
          </a:p>
        </p:txBody>
      </p:sp>
      <p:pic>
        <p:nvPicPr>
          <p:cNvPr id="5" name="Picture 4"/>
          <p:cNvPicPr/>
          <p:nvPr/>
        </p:nvPicPr>
        <p:blipFill>
          <a:blip r:embed="rId3">
            <a:extLst>
              <a:ext uri="{BEBA8EAE-BF5A-486C-A8C5-ECC9F3942E4B}">
                <a14:imgProps xmlns:a14="http://schemas.microsoft.com/office/drawing/2010/main">
                  <a14:imgLayer r:embed="rId4">
                    <a14:imgEffect>
                      <a14:colorTemperature colorTemp="8800"/>
                    </a14:imgEffect>
                  </a14:imgLayer>
                </a14:imgProps>
              </a:ext>
            </a:extLst>
          </a:blip>
          <a:stretch>
            <a:fillRect/>
          </a:stretch>
        </p:blipFill>
        <p:spPr>
          <a:xfrm>
            <a:off x="2291379" y="1366220"/>
            <a:ext cx="9681882" cy="5561704"/>
          </a:xfrm>
          <a:prstGeom prst="rect">
            <a:avLst/>
          </a:prstGeom>
        </p:spPr>
      </p:pic>
    </p:spTree>
    <p:extLst>
      <p:ext uri="{BB962C8B-B14F-4D97-AF65-F5344CB8AC3E}">
        <p14:creationId xmlns:p14="http://schemas.microsoft.com/office/powerpoint/2010/main" val="11610978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2" name="Rectangle 1"/>
          <p:cNvSpPr/>
          <p:nvPr/>
        </p:nvSpPr>
        <p:spPr>
          <a:xfrm>
            <a:off x="5850034" y="714673"/>
            <a:ext cx="2887457" cy="410369"/>
          </a:xfrm>
          <a:prstGeom prst="rect">
            <a:avLst/>
          </a:prstGeom>
        </p:spPr>
        <p:txBody>
          <a:bodyPr wrap="none">
            <a:spAutoFit/>
          </a:bodyPr>
          <a:lstStyle/>
          <a:p>
            <a:pPr algn="ctr">
              <a:lnSpc>
                <a:spcPct val="107000"/>
              </a:lnSpc>
              <a:spcAft>
                <a:spcPts val="800"/>
              </a:spcAft>
            </a:pPr>
            <a:r>
              <a:rPr lang="en-IN" sz="2000" b="1" kern="100" dirty="0">
                <a:solidFill>
                  <a:srgbClr val="0D0D0D"/>
                </a:solidFill>
                <a:latin typeface="Calibri" panose="020F0502020204030204" pitchFamily="34" charset="0"/>
                <a:ea typeface="Calibri" panose="020F0502020204030204" pitchFamily="34" charset="0"/>
                <a:cs typeface="Latha"/>
              </a:rPr>
              <a:t>1</a:t>
            </a:r>
            <a:r>
              <a:rPr lang="en-IN" sz="2000" b="1" kern="100" baseline="30000" dirty="0">
                <a:solidFill>
                  <a:srgbClr val="0D0D0D"/>
                </a:solidFill>
                <a:latin typeface="Calibri" panose="020F0502020204030204" pitchFamily="34" charset="0"/>
                <a:ea typeface="Calibri" panose="020F0502020204030204" pitchFamily="34" charset="0"/>
                <a:cs typeface="Latha"/>
              </a:rPr>
              <a:t>st</a:t>
            </a:r>
            <a:r>
              <a:rPr lang="en-IN" sz="2000" b="1" kern="100" dirty="0">
                <a:solidFill>
                  <a:srgbClr val="0D0D0D"/>
                </a:solidFill>
                <a:latin typeface="Calibri" panose="020F0502020204030204" pitchFamily="34" charset="0"/>
                <a:ea typeface="Calibri" panose="020F0502020204030204" pitchFamily="34" charset="0"/>
                <a:cs typeface="Latha"/>
              </a:rPr>
              <a:t> Level DFD for </a:t>
            </a:r>
            <a:r>
              <a:rPr lang="en-IN" sz="2000" b="1" dirty="0"/>
              <a:t>Admin </a:t>
            </a:r>
            <a:r>
              <a:rPr lang="en-IN" sz="2000" b="1" kern="100" dirty="0">
                <a:solidFill>
                  <a:srgbClr val="0D0D0D"/>
                </a:solidFill>
                <a:latin typeface="Calibri" panose="020F0502020204030204" pitchFamily="34" charset="0"/>
                <a:ea typeface="Calibri" panose="020F0502020204030204" pitchFamily="34" charset="0"/>
                <a:cs typeface="Latha"/>
              </a:rPr>
              <a:t>  </a:t>
            </a:r>
            <a:endParaRPr lang="en-IN" sz="1200" kern="100" dirty="0">
              <a:effectLst/>
              <a:latin typeface="Calibri" panose="020F0502020204030204" pitchFamily="34" charset="0"/>
              <a:ea typeface="Calibri" panose="020F0502020204030204" pitchFamily="34" charset="0"/>
              <a:cs typeface="Latha"/>
            </a:endParaRPr>
          </a:p>
        </p:txBody>
      </p:sp>
      <p:pic>
        <p:nvPicPr>
          <p:cNvPr id="6" name="Picture 5"/>
          <p:cNvPicPr/>
          <p:nvPr/>
        </p:nvPicPr>
        <p:blipFill>
          <a:blip r:embed="rId3">
            <a:extLst>
              <a:ext uri="{BEBA8EAE-BF5A-486C-A8C5-ECC9F3942E4B}">
                <a14:imgProps xmlns:a14="http://schemas.microsoft.com/office/drawing/2010/main">
                  <a14:imgLayer r:embed="rId4">
                    <a14:imgEffect>
                      <a14:colorTemperature colorTemp="8800"/>
                    </a14:imgEffect>
                  </a14:imgLayer>
                </a14:imgProps>
              </a:ext>
            </a:extLst>
          </a:blip>
          <a:stretch>
            <a:fillRect/>
          </a:stretch>
        </p:blipFill>
        <p:spPr>
          <a:xfrm>
            <a:off x="2624867" y="1420009"/>
            <a:ext cx="8885816" cy="5194935"/>
          </a:xfrm>
          <a:prstGeom prst="rect">
            <a:avLst/>
          </a:prstGeom>
        </p:spPr>
      </p:pic>
    </p:spTree>
    <p:extLst>
      <p:ext uri="{BB962C8B-B14F-4D97-AF65-F5344CB8AC3E}">
        <p14:creationId xmlns:p14="http://schemas.microsoft.com/office/powerpoint/2010/main" val="36283684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2" name="Rectangle 1"/>
          <p:cNvSpPr/>
          <p:nvPr/>
        </p:nvSpPr>
        <p:spPr>
          <a:xfrm>
            <a:off x="5474932" y="714673"/>
            <a:ext cx="3637662" cy="421654"/>
          </a:xfrm>
          <a:prstGeom prst="rect">
            <a:avLst/>
          </a:prstGeom>
        </p:spPr>
        <p:txBody>
          <a:bodyPr wrap="none">
            <a:spAutoFit/>
          </a:bodyPr>
          <a:lstStyle/>
          <a:p>
            <a:pPr algn="ctr">
              <a:lnSpc>
                <a:spcPct val="107000"/>
              </a:lnSpc>
              <a:spcAft>
                <a:spcPts val="800"/>
              </a:spcAft>
            </a:pPr>
            <a:r>
              <a:rPr lang="en-IN" sz="2000" b="1" kern="100" dirty="0">
                <a:solidFill>
                  <a:srgbClr val="0D0D0D"/>
                </a:solidFill>
                <a:latin typeface="Calibri" panose="020F0502020204030204" pitchFamily="34" charset="0"/>
                <a:ea typeface="Calibri" panose="020F0502020204030204" pitchFamily="34" charset="0"/>
                <a:cs typeface="Latha"/>
              </a:rPr>
              <a:t>1</a:t>
            </a:r>
            <a:r>
              <a:rPr lang="en-IN" sz="2000" b="1" kern="100" baseline="30000" dirty="0">
                <a:solidFill>
                  <a:srgbClr val="0D0D0D"/>
                </a:solidFill>
                <a:latin typeface="Calibri" panose="020F0502020204030204" pitchFamily="34" charset="0"/>
                <a:ea typeface="Calibri" panose="020F0502020204030204" pitchFamily="34" charset="0"/>
                <a:cs typeface="Latha"/>
              </a:rPr>
              <a:t>st</a:t>
            </a:r>
            <a:r>
              <a:rPr lang="en-IN" sz="2000" b="1" kern="100" dirty="0">
                <a:solidFill>
                  <a:srgbClr val="0D0D0D"/>
                </a:solidFill>
                <a:latin typeface="Calibri" panose="020F0502020204030204" pitchFamily="34" charset="0"/>
                <a:ea typeface="Calibri" panose="020F0502020204030204" pitchFamily="34" charset="0"/>
                <a:cs typeface="Latha"/>
              </a:rPr>
              <a:t> Level DFD for </a:t>
            </a:r>
            <a:r>
              <a:rPr lang="en-IN" sz="2000" b="1" dirty="0"/>
              <a:t>Super Admin  </a:t>
            </a:r>
            <a:r>
              <a:rPr lang="en-IN" sz="2000" b="1" kern="100" dirty="0">
                <a:solidFill>
                  <a:srgbClr val="0D0D0D"/>
                </a:solidFill>
                <a:latin typeface="Calibri" panose="020F0502020204030204" pitchFamily="34" charset="0"/>
                <a:ea typeface="Calibri" panose="020F0502020204030204" pitchFamily="34" charset="0"/>
                <a:cs typeface="Latha"/>
              </a:rPr>
              <a:t>  </a:t>
            </a:r>
            <a:endParaRPr lang="en-IN" sz="1200" kern="100" dirty="0">
              <a:effectLst/>
              <a:latin typeface="Calibri" panose="020F0502020204030204" pitchFamily="34" charset="0"/>
              <a:ea typeface="Calibri" panose="020F0502020204030204" pitchFamily="34" charset="0"/>
              <a:cs typeface="Latha"/>
            </a:endParaRPr>
          </a:p>
        </p:txBody>
      </p:sp>
      <p:pic>
        <p:nvPicPr>
          <p:cNvPr id="5" name="Picture 4"/>
          <p:cNvPicPr/>
          <p:nvPr/>
        </p:nvPicPr>
        <p:blipFill>
          <a:blip r:embed="rId3">
            <a:extLst>
              <a:ext uri="{BEBA8EAE-BF5A-486C-A8C5-ECC9F3942E4B}">
                <a14:imgProps xmlns:a14="http://schemas.microsoft.com/office/drawing/2010/main">
                  <a14:imgLayer r:embed="rId4">
                    <a14:imgEffect>
                      <a14:colorTemperature colorTemp="8800"/>
                    </a14:imgEffect>
                  </a14:imgLayer>
                </a14:imgProps>
              </a:ext>
            </a:extLst>
          </a:blip>
          <a:stretch>
            <a:fillRect/>
          </a:stretch>
        </p:blipFill>
        <p:spPr>
          <a:xfrm>
            <a:off x="2936838" y="1301675"/>
            <a:ext cx="8541649" cy="5690796"/>
          </a:xfrm>
          <a:prstGeom prst="rect">
            <a:avLst/>
          </a:prstGeom>
        </p:spPr>
      </p:pic>
    </p:spTree>
    <p:extLst>
      <p:ext uri="{BB962C8B-B14F-4D97-AF65-F5344CB8AC3E}">
        <p14:creationId xmlns:p14="http://schemas.microsoft.com/office/powerpoint/2010/main" val="39740989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3525370" y="1794121"/>
            <a:ext cx="8576121" cy="858303"/>
          </a:xfrm>
          <a:prstGeom prst="rect">
            <a:avLst/>
          </a:prstGeom>
          <a:noFill/>
          <a:ln/>
        </p:spPr>
        <p:txBody>
          <a:bodyPr wrap="none" lIns="0" tIns="0" rIns="0" bIns="0" rtlCol="0" anchor="t"/>
          <a:lstStyle/>
          <a:p>
            <a:pPr marL="0" indent="0">
              <a:lnSpc>
                <a:spcPts val="5550"/>
              </a:lnSpc>
              <a:buNone/>
            </a:pPr>
            <a:endParaRPr lang="en-US" sz="4500" dirty="0">
              <a:solidFill>
                <a:schemeClr val="bg1"/>
              </a:solidFill>
            </a:endParaRPr>
          </a:p>
        </p:txBody>
      </p:sp>
      <p:sp>
        <p:nvSpPr>
          <p:cNvPr id="3" name="Text 1"/>
          <p:cNvSpPr/>
          <p:nvPr/>
        </p:nvSpPr>
        <p:spPr>
          <a:xfrm>
            <a:off x="1159550" y="3347475"/>
            <a:ext cx="6220196" cy="1353617"/>
          </a:xfrm>
          <a:prstGeom prst="rect">
            <a:avLst/>
          </a:prstGeom>
          <a:noFill/>
          <a:ln/>
        </p:spPr>
        <p:txBody>
          <a:bodyPr wrap="none" lIns="0" tIns="0" rIns="0" bIns="0" rtlCol="0" anchor="t"/>
          <a:lstStyle/>
          <a:p>
            <a:pPr marL="0" indent="0">
              <a:lnSpc>
                <a:spcPts val="2750"/>
              </a:lnSpc>
              <a:buNone/>
            </a:pPr>
            <a:r>
              <a:rPr lang="en-US" sz="2200" b="1" dirty="0">
                <a:solidFill>
                  <a:srgbClr val="233939"/>
                </a:solidFill>
                <a:latin typeface="Syne Bold" pitchFamily="34" charset="0"/>
                <a:ea typeface="Syne Bold" pitchFamily="34" charset="-122"/>
              </a:rPr>
              <a:t> </a:t>
            </a:r>
            <a:endParaRPr lang="en-US" sz="2200" dirty="0"/>
          </a:p>
        </p:txBody>
      </p:sp>
      <p:sp>
        <p:nvSpPr>
          <p:cNvPr id="5" name="Text 3"/>
          <p:cNvSpPr/>
          <p:nvPr/>
        </p:nvSpPr>
        <p:spPr>
          <a:xfrm>
            <a:off x="7038499" y="6867099"/>
            <a:ext cx="2835235" cy="354330"/>
          </a:xfrm>
          <a:prstGeom prst="rect">
            <a:avLst/>
          </a:prstGeom>
          <a:noFill/>
          <a:ln/>
        </p:spPr>
        <p:txBody>
          <a:bodyPr wrap="none" lIns="0" tIns="0" rIns="0" bIns="0" rtlCol="0" anchor="t"/>
          <a:lstStyle/>
          <a:p>
            <a:pPr marL="0" indent="0">
              <a:lnSpc>
                <a:spcPts val="2750"/>
              </a:lnSpc>
              <a:buNone/>
            </a:pPr>
            <a:endParaRPr lang="en-US" sz="2200" dirty="0"/>
          </a:p>
        </p:txBody>
      </p:sp>
      <p:sp>
        <p:nvSpPr>
          <p:cNvPr id="6" name="Text 4"/>
          <p:cNvSpPr/>
          <p:nvPr/>
        </p:nvSpPr>
        <p:spPr>
          <a:xfrm>
            <a:off x="8385691" y="6752784"/>
            <a:ext cx="6244709" cy="1088708"/>
          </a:xfrm>
          <a:prstGeom prst="rect">
            <a:avLst/>
          </a:prstGeom>
          <a:noFill/>
          <a:ln/>
        </p:spPr>
        <p:txBody>
          <a:bodyPr wrap="square" lIns="0" tIns="0" rIns="0" bIns="0" rtlCol="0" anchor="t"/>
          <a:lstStyle/>
          <a:p>
            <a:pPr marL="0" indent="0">
              <a:lnSpc>
                <a:spcPts val="2850"/>
              </a:lnSpc>
              <a:buNone/>
            </a:pPr>
            <a:endParaRPr lang="en-US" sz="1750" dirty="0"/>
          </a:p>
        </p:txBody>
      </p:sp>
      <p:sp>
        <p:nvSpPr>
          <p:cNvPr id="10" name="Rectangle 9"/>
          <p:cNvSpPr/>
          <p:nvPr/>
        </p:nvSpPr>
        <p:spPr>
          <a:xfrm>
            <a:off x="3031381" y="2781112"/>
            <a:ext cx="3788968" cy="3108543"/>
          </a:xfrm>
          <a:prstGeom prst="rect">
            <a:avLst/>
          </a:prstGeom>
        </p:spPr>
        <p:txBody>
          <a:bodyPr wrap="square">
            <a:spAutoFit/>
          </a:bodyPr>
          <a:lstStyle/>
          <a:p>
            <a:pPr marL="342900" indent="-342900">
              <a:buClr>
                <a:srgbClr val="6FBB65"/>
              </a:buClr>
              <a:buFont typeface="Arial" panose="020B0604020202020204" pitchFamily="34" charset="0"/>
              <a:buChar char="•"/>
            </a:pPr>
            <a:r>
              <a:rPr lang="en-US" sz="2800" dirty="0">
                <a:latin typeface="Palatino Linotype" panose="02040502050505030304" pitchFamily="18" charset="0"/>
              </a:rPr>
              <a:t>Existing System</a:t>
            </a:r>
          </a:p>
          <a:p>
            <a:pPr marL="342900" indent="-342900">
              <a:buClr>
                <a:srgbClr val="6FBB65"/>
              </a:buClr>
              <a:buFont typeface="Arial" panose="020B0604020202020204" pitchFamily="34" charset="0"/>
              <a:buChar char="•"/>
            </a:pPr>
            <a:r>
              <a:rPr lang="en-US" sz="2800" dirty="0">
                <a:latin typeface="Palatino Linotype" panose="02040502050505030304" pitchFamily="18" charset="0"/>
              </a:rPr>
              <a:t>Limitation of Existing System</a:t>
            </a:r>
          </a:p>
          <a:p>
            <a:pPr marL="342900" indent="-342900">
              <a:buClr>
                <a:srgbClr val="6FBB65"/>
              </a:buClr>
              <a:buFont typeface="Arial" panose="020B0604020202020204" pitchFamily="34" charset="0"/>
              <a:buChar char="•"/>
            </a:pPr>
            <a:r>
              <a:rPr lang="en-US" sz="2800" dirty="0">
                <a:latin typeface="Palatino Linotype" panose="02040502050505030304" pitchFamily="18" charset="0"/>
              </a:rPr>
              <a:t>Project Profile</a:t>
            </a:r>
          </a:p>
          <a:p>
            <a:pPr marL="342900" indent="-342900">
              <a:buClr>
                <a:srgbClr val="6FBB65"/>
              </a:buClr>
              <a:buFont typeface="Arial" panose="020B0604020202020204" pitchFamily="34" charset="0"/>
              <a:buChar char="•"/>
            </a:pPr>
            <a:r>
              <a:rPr lang="en-US" sz="2800" dirty="0">
                <a:latin typeface="Palatino Linotype" panose="02040502050505030304" pitchFamily="18" charset="0"/>
              </a:rPr>
              <a:t>Objectives</a:t>
            </a:r>
          </a:p>
          <a:p>
            <a:pPr marL="342900" indent="-342900">
              <a:buClr>
                <a:srgbClr val="6FBB65"/>
              </a:buClr>
              <a:buFont typeface="Arial" panose="020B0604020202020204" pitchFamily="34" charset="0"/>
              <a:buChar char="•"/>
            </a:pPr>
            <a:r>
              <a:rPr lang="en-US" sz="2800" dirty="0">
                <a:latin typeface="Palatino Linotype" panose="02040502050505030304" pitchFamily="18" charset="0"/>
              </a:rPr>
              <a:t>Scope</a:t>
            </a:r>
          </a:p>
          <a:p>
            <a:pPr marL="342900" indent="-342900">
              <a:buClr>
                <a:srgbClr val="6FBB65"/>
              </a:buClr>
              <a:buFont typeface="Arial" panose="020B0604020202020204" pitchFamily="34" charset="0"/>
              <a:buChar char="•"/>
            </a:pPr>
            <a:r>
              <a:rPr lang="en-US" sz="2800" dirty="0">
                <a:latin typeface="Palatino Linotype" panose="02040502050505030304" pitchFamily="18" charset="0"/>
              </a:rPr>
              <a:t>Technologies</a:t>
            </a:r>
          </a:p>
        </p:txBody>
      </p:sp>
      <p:sp>
        <p:nvSpPr>
          <p:cNvPr id="11" name="Rectangle 10"/>
          <p:cNvSpPr/>
          <p:nvPr/>
        </p:nvSpPr>
        <p:spPr>
          <a:xfrm>
            <a:off x="7497649" y="2781112"/>
            <a:ext cx="3689873" cy="3108543"/>
          </a:xfrm>
          <a:prstGeom prst="rect">
            <a:avLst/>
          </a:prstGeom>
        </p:spPr>
        <p:txBody>
          <a:bodyPr wrap="square">
            <a:spAutoFit/>
          </a:bodyPr>
          <a:lstStyle/>
          <a:p>
            <a:pPr marL="342900" indent="-342900">
              <a:buClr>
                <a:srgbClr val="6FBB65"/>
              </a:buClr>
              <a:buFont typeface="Arial" panose="020B0604020202020204" pitchFamily="34" charset="0"/>
              <a:buChar char="•"/>
            </a:pPr>
            <a:r>
              <a:rPr lang="en-US" sz="2800" dirty="0">
                <a:latin typeface="Palatino Linotype" panose="02040502050505030304" pitchFamily="18" charset="0"/>
              </a:rPr>
              <a:t>Data Flow Diagram</a:t>
            </a:r>
          </a:p>
          <a:p>
            <a:pPr marL="342900" indent="-342900">
              <a:buClr>
                <a:srgbClr val="6FBB65"/>
              </a:buClr>
              <a:buFont typeface="Arial" panose="020B0604020202020204" pitchFamily="34" charset="0"/>
              <a:buChar char="•"/>
            </a:pPr>
            <a:r>
              <a:rPr lang="en-US" sz="2800" dirty="0">
                <a:latin typeface="Palatino Linotype" panose="02040502050505030304" pitchFamily="18" charset="0"/>
              </a:rPr>
              <a:t>Database Design</a:t>
            </a:r>
          </a:p>
          <a:p>
            <a:pPr marL="342900" indent="-342900">
              <a:buClr>
                <a:srgbClr val="6FBB65"/>
              </a:buClr>
              <a:buFont typeface="Arial" panose="020B0604020202020204" pitchFamily="34" charset="0"/>
              <a:buChar char="•"/>
            </a:pPr>
            <a:r>
              <a:rPr lang="en-US" sz="2800" dirty="0">
                <a:latin typeface="Palatino Linotype" panose="02040502050505030304" pitchFamily="18" charset="0"/>
              </a:rPr>
              <a:t>User Interface</a:t>
            </a:r>
          </a:p>
          <a:p>
            <a:pPr marL="342900" indent="-342900">
              <a:buClr>
                <a:srgbClr val="6FBB65"/>
              </a:buClr>
              <a:buFont typeface="Arial" panose="020B0604020202020204" pitchFamily="34" charset="0"/>
              <a:buChar char="•"/>
            </a:pPr>
            <a:r>
              <a:rPr lang="en-US" sz="2800" dirty="0">
                <a:latin typeface="Palatino Linotype" panose="02040502050505030304" pitchFamily="18" charset="0"/>
              </a:rPr>
              <a:t>Advantages of Project</a:t>
            </a:r>
          </a:p>
          <a:p>
            <a:pPr marL="342900" indent="-342900">
              <a:buClr>
                <a:srgbClr val="6FBB65"/>
              </a:buClr>
              <a:buFont typeface="Arial" panose="020B0604020202020204" pitchFamily="34" charset="0"/>
              <a:buChar char="•"/>
            </a:pPr>
            <a:r>
              <a:rPr lang="en-US" sz="2800" dirty="0">
                <a:latin typeface="Palatino Linotype" panose="02040502050505030304" pitchFamily="18" charset="0"/>
              </a:rPr>
              <a:t>Limitation</a:t>
            </a:r>
            <a:endParaRPr lang="en-IN" sz="2800" dirty="0">
              <a:latin typeface="Palatino Linotype" panose="02040502050505030304" pitchFamily="18" charset="0"/>
            </a:endParaRPr>
          </a:p>
          <a:p>
            <a:pPr marL="342900" indent="-342900">
              <a:buClr>
                <a:srgbClr val="6FBB65"/>
              </a:buClr>
              <a:buFont typeface="Arial" panose="020B0604020202020204" pitchFamily="34" charset="0"/>
              <a:buChar char="•"/>
            </a:pPr>
            <a:r>
              <a:rPr lang="en-IN" sz="2800" dirty="0">
                <a:latin typeface="Palatino Linotype" panose="02040502050505030304" pitchFamily="18" charset="0"/>
              </a:rPr>
              <a:t>References</a:t>
            </a:r>
          </a:p>
        </p:txBody>
      </p:sp>
      <p:sp>
        <p:nvSpPr>
          <p:cNvPr id="12" name="Rectangle 11"/>
          <p:cNvSpPr/>
          <p:nvPr/>
        </p:nvSpPr>
        <p:spPr>
          <a:xfrm>
            <a:off x="5704551" y="1194016"/>
            <a:ext cx="2667896" cy="769441"/>
          </a:xfrm>
          <a:prstGeom prst="rect">
            <a:avLst/>
          </a:prstGeom>
        </p:spPr>
        <p:txBody>
          <a:bodyPr wrap="square">
            <a:spAutoFit/>
          </a:bodyPr>
          <a:lstStyle/>
          <a:p>
            <a:r>
              <a:rPr lang="en-US" sz="4400" b="1" u="sng" dirty="0">
                <a:latin typeface="Palatino Linotype" panose="02040502050505030304" pitchFamily="18" charset="0"/>
              </a:rPr>
              <a:t>Content</a:t>
            </a:r>
            <a:endParaRPr lang="en-IN" sz="2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3" name="Title 1">
            <a:extLst>
              <a:ext uri="{FF2B5EF4-FFF2-40B4-BE49-F238E27FC236}">
                <a16:creationId xmlns:a16="http://schemas.microsoft.com/office/drawing/2014/main" id="{829D18EB-3F6E-A2D5-8F9C-6B09CD6D823D}"/>
              </a:ext>
            </a:extLst>
          </p:cNvPr>
          <p:cNvSpPr txBox="1">
            <a:spLocks/>
          </p:cNvSpPr>
          <p:nvPr/>
        </p:nvSpPr>
        <p:spPr>
          <a:xfrm>
            <a:off x="2446153" y="3076505"/>
            <a:ext cx="9666376" cy="1049235"/>
          </a:xfrm>
          <a:prstGeom prst="rect">
            <a:avLst/>
          </a:prstGeom>
        </p:spPr>
        <p:txBody>
          <a:bodyPr>
            <a:normAutofit/>
          </a:bodyPr>
          <a:lstStyle>
            <a:lvl1pPr algn="ctr" defTabSz="548640" rtl="0" eaLnBrk="1" latinLnBrk="0" hangingPunct="1">
              <a:spcBef>
                <a:spcPct val="0"/>
              </a:spcBef>
              <a:buNone/>
              <a:defRPr sz="528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6000" u="sng" dirty="0">
                <a:latin typeface="Palatino Linotype" panose="02040502050505030304" pitchFamily="18" charset="0"/>
              </a:rPr>
              <a:t>Data Design</a:t>
            </a:r>
          </a:p>
        </p:txBody>
      </p:sp>
    </p:spTree>
    <p:extLst>
      <p:ext uri="{BB962C8B-B14F-4D97-AF65-F5344CB8AC3E}">
        <p14:creationId xmlns:p14="http://schemas.microsoft.com/office/powerpoint/2010/main" val="24070325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3" name="Rectangle 1">
            <a:extLst>
              <a:ext uri="{FF2B5EF4-FFF2-40B4-BE49-F238E27FC236}">
                <a16:creationId xmlns:a16="http://schemas.microsoft.com/office/drawing/2014/main" id="{E4B046A4-36D8-81EB-55ED-FFA79AF79FA3}"/>
              </a:ext>
            </a:extLst>
          </p:cNvPr>
          <p:cNvSpPr>
            <a:spLocks noChangeArrowheads="1"/>
          </p:cNvSpPr>
          <p:nvPr/>
        </p:nvSpPr>
        <p:spPr bwMode="auto">
          <a:xfrm>
            <a:off x="5098694" y="765184"/>
            <a:ext cx="3436138" cy="9848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a:r>
              <a:rPr kumimoji="0" lang="en-US" altLang="en-US" sz="28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Mangal" panose="02040503050203030202" pitchFamily="18" charset="0"/>
              </a:rPr>
              <a:t>1.Table Name : </a:t>
            </a:r>
            <a:r>
              <a:rPr lang="en-IN" altLang="en-US" sz="2800" b="1" dirty="0"/>
              <a:t>U</a:t>
            </a:r>
            <a:r>
              <a:rPr lang="en-IN" sz="2800" b="1" dirty="0"/>
              <a:t>sers	</a:t>
            </a:r>
            <a:endParaRPr lang="en-IN" sz="2800" dirty="0"/>
          </a:p>
        </p:txBody>
      </p:sp>
      <p:graphicFrame>
        <p:nvGraphicFramePr>
          <p:cNvPr id="2" name="Table 1"/>
          <p:cNvGraphicFramePr>
            <a:graphicFrameLocks noGrp="1"/>
          </p:cNvGraphicFramePr>
          <p:nvPr>
            <p:extLst>
              <p:ext uri="{D42A27DB-BD31-4B8C-83A1-F6EECF244321}">
                <p14:modId xmlns:p14="http://schemas.microsoft.com/office/powerpoint/2010/main" val="2289957239"/>
              </p:ext>
            </p:extLst>
          </p:nvPr>
        </p:nvGraphicFramePr>
        <p:xfrm>
          <a:off x="2764714" y="1616356"/>
          <a:ext cx="9004152" cy="5441092"/>
        </p:xfrm>
        <a:graphic>
          <a:graphicData uri="http://schemas.openxmlformats.org/drawingml/2006/table">
            <a:tbl>
              <a:tblPr firstRow="1" firstCol="1" bandRow="1">
                <a:tableStyleId>{5C22544A-7EE6-4342-B048-85BDC9FD1C3A}</a:tableStyleId>
              </a:tblPr>
              <a:tblGrid>
                <a:gridCol w="2262132">
                  <a:extLst>
                    <a:ext uri="{9D8B030D-6E8A-4147-A177-3AD203B41FA5}">
                      <a16:colId xmlns:a16="http://schemas.microsoft.com/office/drawing/2014/main" val="20000"/>
                    </a:ext>
                  </a:extLst>
                </a:gridCol>
                <a:gridCol w="2097579">
                  <a:extLst>
                    <a:ext uri="{9D8B030D-6E8A-4147-A177-3AD203B41FA5}">
                      <a16:colId xmlns:a16="http://schemas.microsoft.com/office/drawing/2014/main" val="20001"/>
                    </a:ext>
                  </a:extLst>
                </a:gridCol>
                <a:gridCol w="2098503">
                  <a:extLst>
                    <a:ext uri="{9D8B030D-6E8A-4147-A177-3AD203B41FA5}">
                      <a16:colId xmlns:a16="http://schemas.microsoft.com/office/drawing/2014/main" val="20002"/>
                    </a:ext>
                  </a:extLst>
                </a:gridCol>
                <a:gridCol w="2545938">
                  <a:extLst>
                    <a:ext uri="{9D8B030D-6E8A-4147-A177-3AD203B41FA5}">
                      <a16:colId xmlns:a16="http://schemas.microsoft.com/office/drawing/2014/main" val="20003"/>
                    </a:ext>
                  </a:extLst>
                </a:gridCol>
              </a:tblGrid>
              <a:tr h="439650">
                <a:tc>
                  <a:txBody>
                    <a:bodyPr/>
                    <a:lstStyle/>
                    <a:p>
                      <a:pPr>
                        <a:lnSpc>
                          <a:spcPct val="107000"/>
                        </a:lnSpc>
                        <a:spcAft>
                          <a:spcPts val="0"/>
                        </a:spcAft>
                      </a:pPr>
                      <a:r>
                        <a:rPr lang="en-IN" sz="2000" kern="100" dirty="0">
                          <a:effectLst/>
                        </a:rPr>
                        <a:t>Field Name</a:t>
                      </a:r>
                      <a:endParaRPr lang="en-IN" sz="20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gn="ctr">
                        <a:lnSpc>
                          <a:spcPct val="107000"/>
                        </a:lnSpc>
                        <a:spcAft>
                          <a:spcPts val="0"/>
                        </a:spcAft>
                      </a:pPr>
                      <a:r>
                        <a:rPr lang="en-IN" sz="2000" kern="100" dirty="0">
                          <a:effectLst/>
                        </a:rPr>
                        <a:t>Data type</a:t>
                      </a:r>
                      <a:endParaRPr lang="en-IN" sz="20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gn="ctr">
                        <a:lnSpc>
                          <a:spcPct val="107000"/>
                        </a:lnSpc>
                        <a:spcAft>
                          <a:spcPts val="0"/>
                        </a:spcAft>
                      </a:pPr>
                      <a:r>
                        <a:rPr lang="en-IN" sz="2000" kern="100" dirty="0">
                          <a:effectLst/>
                        </a:rPr>
                        <a:t>Constrains</a:t>
                      </a:r>
                      <a:endParaRPr lang="en-IN" sz="20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gn="ctr">
                        <a:lnSpc>
                          <a:spcPct val="107000"/>
                        </a:lnSpc>
                        <a:spcAft>
                          <a:spcPts val="0"/>
                        </a:spcAft>
                      </a:pPr>
                      <a:r>
                        <a:rPr lang="en-IN" sz="2000" kern="100" dirty="0">
                          <a:effectLst/>
                        </a:rPr>
                        <a:t>Description </a:t>
                      </a:r>
                      <a:endParaRPr lang="en-IN" sz="2000" kern="100" dirty="0">
                        <a:effectLst/>
                        <a:latin typeface="Calibri" panose="020F0502020204030204" pitchFamily="34" charset="0"/>
                        <a:ea typeface="Calibri" panose="020F0502020204030204" pitchFamily="34" charset="0"/>
                        <a:cs typeface="Latha"/>
                      </a:endParaRPr>
                    </a:p>
                  </a:txBody>
                  <a:tcPr marL="45612" marR="45612" marT="0" marB="0"/>
                </a:tc>
                <a:extLst>
                  <a:ext uri="{0D108BD9-81ED-4DB2-BD59-A6C34878D82A}">
                    <a16:rowId xmlns:a16="http://schemas.microsoft.com/office/drawing/2014/main" val="10000"/>
                  </a:ext>
                </a:extLst>
              </a:tr>
              <a:tr h="452743">
                <a:tc>
                  <a:txBody>
                    <a:bodyPr/>
                    <a:lstStyle/>
                    <a:p>
                      <a:pPr>
                        <a:lnSpc>
                          <a:spcPct val="107000"/>
                        </a:lnSpc>
                        <a:spcAft>
                          <a:spcPts val="0"/>
                        </a:spcAft>
                      </a:pPr>
                      <a:r>
                        <a:rPr lang="en-IN" sz="2000" kern="100" dirty="0">
                          <a:effectLst/>
                        </a:rPr>
                        <a:t>id | Object ID </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Auto-generated</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 Primary Key</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Unique identifier</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extLst>
                  <a:ext uri="{0D108BD9-81ED-4DB2-BD59-A6C34878D82A}">
                    <a16:rowId xmlns:a16="http://schemas.microsoft.com/office/drawing/2014/main" val="10001"/>
                  </a:ext>
                </a:extLst>
              </a:tr>
              <a:tr h="439650">
                <a:tc>
                  <a:txBody>
                    <a:bodyPr/>
                    <a:lstStyle/>
                    <a:p>
                      <a:pPr>
                        <a:lnSpc>
                          <a:spcPct val="107000"/>
                        </a:lnSpc>
                        <a:spcAft>
                          <a:spcPts val="0"/>
                        </a:spcAft>
                      </a:pPr>
                      <a:r>
                        <a:rPr lang="en-IN" sz="2000" kern="100" dirty="0">
                          <a:effectLst/>
                        </a:rPr>
                        <a:t>username </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String </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Required, Unique</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User's unique username</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extLst>
                  <a:ext uri="{0D108BD9-81ED-4DB2-BD59-A6C34878D82A}">
                    <a16:rowId xmlns:a16="http://schemas.microsoft.com/office/drawing/2014/main" val="10002"/>
                  </a:ext>
                </a:extLst>
              </a:tr>
              <a:tr h="452743">
                <a:tc>
                  <a:txBody>
                    <a:bodyPr/>
                    <a:lstStyle/>
                    <a:p>
                      <a:pPr>
                        <a:lnSpc>
                          <a:spcPct val="107000"/>
                        </a:lnSpc>
                        <a:spcAft>
                          <a:spcPts val="0"/>
                        </a:spcAft>
                      </a:pPr>
                      <a:r>
                        <a:rPr lang="en-IN" sz="2000" kern="100" dirty="0">
                          <a:effectLst/>
                        </a:rPr>
                        <a:t>email </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String </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Required, Unique </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User's email address</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extLst>
                  <a:ext uri="{0D108BD9-81ED-4DB2-BD59-A6C34878D82A}">
                    <a16:rowId xmlns:a16="http://schemas.microsoft.com/office/drawing/2014/main" val="10003"/>
                  </a:ext>
                </a:extLst>
              </a:tr>
              <a:tr h="439650">
                <a:tc>
                  <a:txBody>
                    <a:bodyPr/>
                    <a:lstStyle/>
                    <a:p>
                      <a:pPr>
                        <a:lnSpc>
                          <a:spcPct val="107000"/>
                        </a:lnSpc>
                        <a:spcAft>
                          <a:spcPts val="0"/>
                        </a:spcAft>
                      </a:pPr>
                      <a:r>
                        <a:rPr lang="en-IN" sz="2000" kern="100" dirty="0">
                          <a:effectLst/>
                        </a:rPr>
                        <a:t>password </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String </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Required </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 Encrypted password</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extLst>
                  <a:ext uri="{0D108BD9-81ED-4DB2-BD59-A6C34878D82A}">
                    <a16:rowId xmlns:a16="http://schemas.microsoft.com/office/drawing/2014/main" val="10004"/>
                  </a:ext>
                </a:extLst>
              </a:tr>
              <a:tr h="439650">
                <a:tc>
                  <a:txBody>
                    <a:bodyPr/>
                    <a:lstStyle/>
                    <a:p>
                      <a:pPr>
                        <a:lnSpc>
                          <a:spcPct val="107000"/>
                        </a:lnSpc>
                        <a:spcAft>
                          <a:spcPts val="0"/>
                        </a:spcAft>
                      </a:pPr>
                      <a:r>
                        <a:rPr lang="en-IN" sz="2000" kern="100" dirty="0">
                          <a:effectLst/>
                        </a:rPr>
                        <a:t>role </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String </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Enum: ["user", "admin"], Default: "user" </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 User's role in system</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extLst>
                  <a:ext uri="{0D108BD9-81ED-4DB2-BD59-A6C34878D82A}">
                    <a16:rowId xmlns:a16="http://schemas.microsoft.com/office/drawing/2014/main" val="10005"/>
                  </a:ext>
                </a:extLst>
              </a:tr>
              <a:tr h="439650">
                <a:tc>
                  <a:txBody>
                    <a:bodyPr/>
                    <a:lstStyle/>
                    <a:p>
                      <a:pPr>
                        <a:lnSpc>
                          <a:spcPct val="107000"/>
                        </a:lnSpc>
                        <a:spcAft>
                          <a:spcPts val="0"/>
                        </a:spcAft>
                      </a:pPr>
                      <a:r>
                        <a:rPr lang="en-IN" sz="2000" kern="100" dirty="0">
                          <a:effectLst/>
                        </a:rPr>
                        <a:t>resetToken </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String </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Optional </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Token for password reset</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extLst>
                  <a:ext uri="{0D108BD9-81ED-4DB2-BD59-A6C34878D82A}">
                    <a16:rowId xmlns:a16="http://schemas.microsoft.com/office/drawing/2014/main" val="10006"/>
                  </a:ext>
                </a:extLst>
              </a:tr>
              <a:tr h="439650">
                <a:tc>
                  <a:txBody>
                    <a:bodyPr/>
                    <a:lstStyle/>
                    <a:p>
                      <a:pPr>
                        <a:lnSpc>
                          <a:spcPct val="107000"/>
                        </a:lnSpc>
                        <a:spcAft>
                          <a:spcPts val="0"/>
                        </a:spcAft>
                      </a:pPr>
                      <a:r>
                        <a:rPr lang="en-IN" sz="2000" kern="100" dirty="0">
                          <a:effectLst/>
                        </a:rPr>
                        <a:t>resetTokenExpiration </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Date</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Optional </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Reset token expiry date</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extLst>
                  <a:ext uri="{0D108BD9-81ED-4DB2-BD59-A6C34878D82A}">
                    <a16:rowId xmlns:a16="http://schemas.microsoft.com/office/drawing/2014/main" val="10007"/>
                  </a:ext>
                </a:extLst>
              </a:tr>
              <a:tr h="439650">
                <a:tc>
                  <a:txBody>
                    <a:bodyPr/>
                    <a:lstStyle/>
                    <a:p>
                      <a:pPr>
                        <a:lnSpc>
                          <a:spcPct val="107000"/>
                        </a:lnSpc>
                        <a:spcAft>
                          <a:spcPts val="0"/>
                        </a:spcAft>
                      </a:pPr>
                      <a:r>
                        <a:rPr lang="en-IN" sz="2000" kern="100" dirty="0">
                          <a:effectLst/>
                        </a:rPr>
                        <a:t>status </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String </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 Enum: ["active", "blocked"], Default: "active"</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tc>
                  <a:txBody>
                    <a:bodyPr/>
                    <a:lstStyle/>
                    <a:p>
                      <a:pPr>
                        <a:lnSpc>
                          <a:spcPct val="107000"/>
                        </a:lnSpc>
                        <a:spcAft>
                          <a:spcPts val="0"/>
                        </a:spcAft>
                      </a:pPr>
                      <a:r>
                        <a:rPr lang="en-IN" sz="2000" kern="100" dirty="0">
                          <a:effectLst/>
                        </a:rPr>
                        <a:t>Account status</a:t>
                      </a:r>
                      <a:endParaRPr lang="en-IN" sz="1800" kern="100" dirty="0">
                        <a:effectLst/>
                        <a:latin typeface="Calibri" panose="020F0502020204030204" pitchFamily="34" charset="0"/>
                        <a:ea typeface="Calibri" panose="020F0502020204030204" pitchFamily="34" charset="0"/>
                        <a:cs typeface="Latha"/>
                      </a:endParaRPr>
                    </a:p>
                  </a:txBody>
                  <a:tcPr marL="45612" marR="45612" marT="0" marB="0"/>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4005545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3" name="Rectangle 1">
            <a:extLst>
              <a:ext uri="{FF2B5EF4-FFF2-40B4-BE49-F238E27FC236}">
                <a16:creationId xmlns:a16="http://schemas.microsoft.com/office/drawing/2014/main" id="{E4B046A4-36D8-81EB-55ED-FFA79AF79FA3}"/>
              </a:ext>
            </a:extLst>
          </p:cNvPr>
          <p:cNvSpPr>
            <a:spLocks noChangeArrowheads="1"/>
          </p:cNvSpPr>
          <p:nvPr/>
        </p:nvSpPr>
        <p:spPr bwMode="auto">
          <a:xfrm>
            <a:off x="5098693" y="780573"/>
            <a:ext cx="4368035"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altLang="en-US" sz="2800" b="1" dirty="0">
                <a:latin typeface="Calibri" panose="020F0502020204030204" pitchFamily="34" charset="0"/>
                <a:ea typeface="Calibri" panose="020F0502020204030204" pitchFamily="34" charset="0"/>
                <a:cs typeface="Mangal" panose="02040503050203030202" pitchFamily="18" charset="0"/>
              </a:rPr>
              <a:t>2</a:t>
            </a:r>
            <a:r>
              <a:rPr kumimoji="0" lang="en-US" altLang="en-US" sz="28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Mangal" panose="02040503050203030202" pitchFamily="18" charset="0"/>
              </a:rPr>
              <a:t>.Table Name : </a:t>
            </a:r>
            <a:r>
              <a:rPr lang="en-IN" altLang="en-US" sz="2800" b="1" dirty="0"/>
              <a:t>P</a:t>
            </a:r>
            <a:r>
              <a:rPr lang="en-IN" sz="2800" b="1" dirty="0"/>
              <a:t>roducts</a:t>
            </a:r>
            <a:endParaRPr lang="en-IN" sz="2800" dirty="0"/>
          </a:p>
          <a:p>
            <a:pPr lvl="0"/>
            <a:r>
              <a:rPr lang="en-IN" sz="2800" b="1" dirty="0"/>
              <a:t>	</a:t>
            </a:r>
            <a:endParaRPr lang="en-IN" sz="2800" dirty="0"/>
          </a:p>
        </p:txBody>
      </p:sp>
      <p:graphicFrame>
        <p:nvGraphicFramePr>
          <p:cNvPr id="5" name="Table 4"/>
          <p:cNvGraphicFramePr>
            <a:graphicFrameLocks noGrp="1"/>
          </p:cNvGraphicFramePr>
          <p:nvPr>
            <p:extLst>
              <p:ext uri="{D42A27DB-BD31-4B8C-83A1-F6EECF244321}">
                <p14:modId xmlns:p14="http://schemas.microsoft.com/office/powerpoint/2010/main" val="3879571518"/>
              </p:ext>
            </p:extLst>
          </p:nvPr>
        </p:nvGraphicFramePr>
        <p:xfrm>
          <a:off x="3001384" y="1650063"/>
          <a:ext cx="8563087" cy="5022600"/>
        </p:xfrm>
        <a:graphic>
          <a:graphicData uri="http://schemas.openxmlformats.org/drawingml/2006/table">
            <a:tbl>
              <a:tblPr firstRow="1" firstCol="1" bandRow="1">
                <a:tableStyleId>{5C22544A-7EE6-4342-B048-85BDC9FD1C3A}</a:tableStyleId>
              </a:tblPr>
              <a:tblGrid>
                <a:gridCol w="1742739">
                  <a:extLst>
                    <a:ext uri="{9D8B030D-6E8A-4147-A177-3AD203B41FA5}">
                      <a16:colId xmlns:a16="http://schemas.microsoft.com/office/drawing/2014/main" val="20000"/>
                    </a:ext>
                  </a:extLst>
                </a:gridCol>
                <a:gridCol w="1367597">
                  <a:extLst>
                    <a:ext uri="{9D8B030D-6E8A-4147-A177-3AD203B41FA5}">
                      <a16:colId xmlns:a16="http://schemas.microsoft.com/office/drawing/2014/main" val="20001"/>
                    </a:ext>
                  </a:extLst>
                </a:gridCol>
                <a:gridCol w="2010304">
                  <a:extLst>
                    <a:ext uri="{9D8B030D-6E8A-4147-A177-3AD203B41FA5}">
                      <a16:colId xmlns:a16="http://schemas.microsoft.com/office/drawing/2014/main" val="20002"/>
                    </a:ext>
                  </a:extLst>
                </a:gridCol>
                <a:gridCol w="3442447">
                  <a:extLst>
                    <a:ext uri="{9D8B030D-6E8A-4147-A177-3AD203B41FA5}">
                      <a16:colId xmlns:a16="http://schemas.microsoft.com/office/drawing/2014/main" val="20003"/>
                    </a:ext>
                  </a:extLst>
                </a:gridCol>
              </a:tblGrid>
              <a:tr h="334617">
                <a:tc>
                  <a:txBody>
                    <a:bodyPr/>
                    <a:lstStyle/>
                    <a:p>
                      <a:pPr>
                        <a:lnSpc>
                          <a:spcPct val="107000"/>
                        </a:lnSpc>
                        <a:spcAft>
                          <a:spcPts val="0"/>
                        </a:spcAft>
                      </a:pPr>
                      <a:r>
                        <a:rPr lang="en-IN" sz="2000" kern="100" dirty="0">
                          <a:effectLst/>
                        </a:rPr>
                        <a:t>Field Name</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gn="ctr">
                        <a:lnSpc>
                          <a:spcPct val="107000"/>
                        </a:lnSpc>
                        <a:spcAft>
                          <a:spcPts val="0"/>
                        </a:spcAft>
                      </a:pPr>
                      <a:r>
                        <a:rPr lang="en-IN" sz="2000" kern="100" dirty="0">
                          <a:effectLst/>
                        </a:rPr>
                        <a:t>Data type</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gn="ctr">
                        <a:lnSpc>
                          <a:spcPct val="107000"/>
                        </a:lnSpc>
                        <a:spcAft>
                          <a:spcPts val="0"/>
                        </a:spcAft>
                      </a:pPr>
                      <a:r>
                        <a:rPr lang="en-IN" sz="2000" kern="100" dirty="0">
                          <a:effectLst/>
                        </a:rPr>
                        <a:t>Constrains</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gn="ctr">
                        <a:lnSpc>
                          <a:spcPct val="107000"/>
                        </a:lnSpc>
                        <a:spcAft>
                          <a:spcPts val="0"/>
                        </a:spcAft>
                      </a:pPr>
                      <a:r>
                        <a:rPr lang="en-IN" sz="2000" kern="100" dirty="0">
                          <a:effectLst/>
                        </a:rPr>
                        <a:t>Description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extLst>
                  <a:ext uri="{0D108BD9-81ED-4DB2-BD59-A6C34878D82A}">
                    <a16:rowId xmlns:a16="http://schemas.microsoft.com/office/drawing/2014/main" val="10000"/>
                  </a:ext>
                </a:extLst>
              </a:tr>
              <a:tr h="492239">
                <a:tc>
                  <a:txBody>
                    <a:bodyPr/>
                    <a:lstStyle/>
                    <a:p>
                      <a:pPr>
                        <a:lnSpc>
                          <a:spcPct val="107000"/>
                        </a:lnSpc>
                        <a:spcAft>
                          <a:spcPts val="0"/>
                        </a:spcAft>
                      </a:pPr>
                      <a:r>
                        <a:rPr lang="en-IN" sz="2000" kern="100" dirty="0">
                          <a:effectLst/>
                        </a:rPr>
                        <a:t>id | ObjectId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Auto-generated</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 Primary Key</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Unique identifier</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extLst>
                  <a:ext uri="{0D108BD9-81ED-4DB2-BD59-A6C34878D82A}">
                    <a16:rowId xmlns:a16="http://schemas.microsoft.com/office/drawing/2014/main" val="10001"/>
                  </a:ext>
                </a:extLst>
              </a:tr>
              <a:tr h="492239">
                <a:tc>
                  <a:txBody>
                    <a:bodyPr/>
                    <a:lstStyle/>
                    <a:p>
                      <a:pPr>
                        <a:lnSpc>
                          <a:spcPct val="107000"/>
                        </a:lnSpc>
                        <a:spcAft>
                          <a:spcPts val="0"/>
                        </a:spcAft>
                      </a:pPr>
                      <a:r>
                        <a:rPr lang="en-IN" sz="2000" kern="100" dirty="0">
                          <a:effectLst/>
                        </a:rPr>
                        <a:t>image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String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Required, Unique</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Product image URL</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extLst>
                  <a:ext uri="{0D108BD9-81ED-4DB2-BD59-A6C34878D82A}">
                    <a16:rowId xmlns:a16="http://schemas.microsoft.com/office/drawing/2014/main" val="10002"/>
                  </a:ext>
                </a:extLst>
              </a:tr>
              <a:tr h="492239">
                <a:tc>
                  <a:txBody>
                    <a:bodyPr/>
                    <a:lstStyle/>
                    <a:p>
                      <a:pPr>
                        <a:lnSpc>
                          <a:spcPct val="107000"/>
                        </a:lnSpc>
                        <a:spcAft>
                          <a:spcPts val="0"/>
                        </a:spcAft>
                      </a:pPr>
                      <a:r>
                        <a:rPr lang="en-IN" sz="2000" kern="100" dirty="0">
                          <a:effectLst/>
                        </a:rPr>
                        <a:t>title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String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Required, Unique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 Product name</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extLst>
                  <a:ext uri="{0D108BD9-81ED-4DB2-BD59-A6C34878D82A}">
                    <a16:rowId xmlns:a16="http://schemas.microsoft.com/office/drawing/2014/main" val="10003"/>
                  </a:ext>
                </a:extLst>
              </a:tr>
              <a:tr h="334617">
                <a:tc>
                  <a:txBody>
                    <a:bodyPr/>
                    <a:lstStyle/>
                    <a:p>
                      <a:pPr>
                        <a:lnSpc>
                          <a:spcPct val="107000"/>
                        </a:lnSpc>
                        <a:spcAft>
                          <a:spcPts val="0"/>
                        </a:spcAft>
                      </a:pPr>
                      <a:r>
                        <a:rPr lang="en-IN" sz="2000" kern="100" dirty="0">
                          <a:effectLst/>
                        </a:rPr>
                        <a:t>description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String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Required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Product description</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extLst>
                  <a:ext uri="{0D108BD9-81ED-4DB2-BD59-A6C34878D82A}">
                    <a16:rowId xmlns:a16="http://schemas.microsoft.com/office/drawing/2014/main" val="10004"/>
                  </a:ext>
                </a:extLst>
              </a:tr>
              <a:tr h="246119">
                <a:tc>
                  <a:txBody>
                    <a:bodyPr/>
                    <a:lstStyle/>
                    <a:p>
                      <a:pPr>
                        <a:lnSpc>
                          <a:spcPct val="107000"/>
                        </a:lnSpc>
                        <a:spcAft>
                          <a:spcPts val="0"/>
                        </a:spcAft>
                      </a:pPr>
                      <a:r>
                        <a:rPr lang="en-IN" sz="2000" kern="100" dirty="0">
                          <a:effectLst/>
                        </a:rPr>
                        <a:t>category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String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Required</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 Product category</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extLst>
                  <a:ext uri="{0D108BD9-81ED-4DB2-BD59-A6C34878D82A}">
                    <a16:rowId xmlns:a16="http://schemas.microsoft.com/office/drawing/2014/main" val="10005"/>
                  </a:ext>
                </a:extLst>
              </a:tr>
              <a:tr h="246119">
                <a:tc>
                  <a:txBody>
                    <a:bodyPr/>
                    <a:lstStyle/>
                    <a:p>
                      <a:pPr>
                        <a:lnSpc>
                          <a:spcPct val="107000"/>
                        </a:lnSpc>
                        <a:spcAft>
                          <a:spcPts val="0"/>
                        </a:spcAft>
                      </a:pPr>
                      <a:r>
                        <a:rPr lang="en-IN" sz="2000" kern="100" dirty="0">
                          <a:effectLst/>
                        </a:rPr>
                        <a:t>brand</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String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Required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Product brand</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extLst>
                  <a:ext uri="{0D108BD9-81ED-4DB2-BD59-A6C34878D82A}">
                    <a16:rowId xmlns:a16="http://schemas.microsoft.com/office/drawing/2014/main" val="10006"/>
                  </a:ext>
                </a:extLst>
              </a:tr>
              <a:tr h="246119">
                <a:tc>
                  <a:txBody>
                    <a:bodyPr/>
                    <a:lstStyle/>
                    <a:p>
                      <a:pPr>
                        <a:lnSpc>
                          <a:spcPct val="107000"/>
                        </a:lnSpc>
                        <a:spcAft>
                          <a:spcPts val="0"/>
                        </a:spcAft>
                      </a:pPr>
                      <a:r>
                        <a:rPr lang="en-IN" sz="2000" kern="100" dirty="0">
                          <a:effectLst/>
                        </a:rPr>
                        <a:t>price</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Number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Required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Original price</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extLst>
                  <a:ext uri="{0D108BD9-81ED-4DB2-BD59-A6C34878D82A}">
                    <a16:rowId xmlns:a16="http://schemas.microsoft.com/office/drawing/2014/main" val="10007"/>
                  </a:ext>
                </a:extLst>
              </a:tr>
              <a:tr h="246119">
                <a:tc>
                  <a:txBody>
                    <a:bodyPr/>
                    <a:lstStyle/>
                    <a:p>
                      <a:pPr>
                        <a:lnSpc>
                          <a:spcPct val="107000"/>
                        </a:lnSpc>
                        <a:spcAft>
                          <a:spcPts val="0"/>
                        </a:spcAft>
                      </a:pPr>
                      <a:r>
                        <a:rPr lang="en-IN" sz="2000" kern="100" dirty="0">
                          <a:effectLst/>
                        </a:rPr>
                        <a:t>sale Price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Number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Optional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Discounted price</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extLst>
                  <a:ext uri="{0D108BD9-81ED-4DB2-BD59-A6C34878D82A}">
                    <a16:rowId xmlns:a16="http://schemas.microsoft.com/office/drawing/2014/main" val="10008"/>
                  </a:ext>
                </a:extLst>
              </a:tr>
              <a:tr h="334617">
                <a:tc>
                  <a:txBody>
                    <a:bodyPr/>
                    <a:lstStyle/>
                    <a:p>
                      <a:pPr>
                        <a:lnSpc>
                          <a:spcPct val="107000"/>
                        </a:lnSpc>
                        <a:spcAft>
                          <a:spcPts val="0"/>
                        </a:spcAft>
                      </a:pPr>
                      <a:r>
                        <a:rPr lang="en-IN" sz="2000" kern="100" dirty="0">
                          <a:effectLst/>
                        </a:rPr>
                        <a:t>total Stock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Number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Required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Available quantity</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extLst>
                  <a:ext uri="{0D108BD9-81ED-4DB2-BD59-A6C34878D82A}">
                    <a16:rowId xmlns:a16="http://schemas.microsoft.com/office/drawing/2014/main" val="10009"/>
                  </a:ext>
                </a:extLst>
              </a:tr>
              <a:tr h="492239">
                <a:tc>
                  <a:txBody>
                    <a:bodyPr/>
                    <a:lstStyle/>
                    <a:p>
                      <a:pPr>
                        <a:lnSpc>
                          <a:spcPct val="107000"/>
                        </a:lnSpc>
                        <a:spcAft>
                          <a:spcPts val="0"/>
                        </a:spcAft>
                      </a:pPr>
                      <a:r>
                        <a:rPr lang="en-IN" sz="2000" kern="100" dirty="0">
                          <a:effectLst/>
                        </a:rPr>
                        <a:t> average Review</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Number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Optional </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Average rating</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extLst>
                  <a:ext uri="{0D108BD9-81ED-4DB2-BD59-A6C34878D82A}">
                    <a16:rowId xmlns:a16="http://schemas.microsoft.com/office/drawing/2014/main" val="10010"/>
                  </a:ext>
                </a:extLst>
              </a:tr>
              <a:tr h="492239">
                <a:tc>
                  <a:txBody>
                    <a:bodyPr/>
                    <a:lstStyle/>
                    <a:p>
                      <a:pPr>
                        <a:lnSpc>
                          <a:spcPct val="107000"/>
                        </a:lnSpc>
                        <a:spcAft>
                          <a:spcPts val="0"/>
                        </a:spcAft>
                      </a:pPr>
                      <a:r>
                        <a:rPr lang="en-IN" sz="2000" kern="100" dirty="0">
                          <a:effectLst/>
                        </a:rPr>
                        <a:t> timestamps</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Date</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Auto-generated</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tc>
                  <a:txBody>
                    <a:bodyPr/>
                    <a:lstStyle/>
                    <a:p>
                      <a:pPr>
                        <a:lnSpc>
                          <a:spcPct val="107000"/>
                        </a:lnSpc>
                        <a:spcAft>
                          <a:spcPts val="0"/>
                        </a:spcAft>
                      </a:pPr>
                      <a:r>
                        <a:rPr lang="en-IN" sz="2000" kern="100" dirty="0">
                          <a:effectLst/>
                        </a:rPr>
                        <a:t>Created/Updated dates</a:t>
                      </a:r>
                      <a:endParaRPr lang="en-IN" sz="2000" kern="100" dirty="0">
                        <a:effectLst/>
                        <a:latin typeface="Calibri" panose="020F0502020204030204" pitchFamily="34" charset="0"/>
                        <a:ea typeface="Calibri" panose="020F0502020204030204" pitchFamily="34" charset="0"/>
                        <a:cs typeface="Latha"/>
                      </a:endParaRPr>
                    </a:p>
                  </a:txBody>
                  <a:tcPr marL="36548" marR="36548" marT="0" marB="0"/>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14185220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3" name="Rectangle 1">
            <a:extLst>
              <a:ext uri="{FF2B5EF4-FFF2-40B4-BE49-F238E27FC236}">
                <a16:creationId xmlns:a16="http://schemas.microsoft.com/office/drawing/2014/main" id="{E4B046A4-36D8-81EB-55ED-FFA79AF79FA3}"/>
              </a:ext>
            </a:extLst>
          </p:cNvPr>
          <p:cNvSpPr>
            <a:spLocks noChangeArrowheads="1"/>
          </p:cNvSpPr>
          <p:nvPr/>
        </p:nvSpPr>
        <p:spPr bwMode="auto">
          <a:xfrm>
            <a:off x="5528998" y="888149"/>
            <a:ext cx="4368035"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altLang="en-US" sz="2800" b="1" dirty="0">
                <a:latin typeface="Calibri" panose="020F0502020204030204" pitchFamily="34" charset="0"/>
                <a:ea typeface="Calibri" panose="020F0502020204030204" pitchFamily="34" charset="0"/>
                <a:cs typeface="Mangal" panose="02040503050203030202" pitchFamily="18" charset="0"/>
              </a:rPr>
              <a:t>3</a:t>
            </a:r>
            <a:r>
              <a:rPr kumimoji="0" lang="en-US" altLang="en-US" sz="28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Mangal" panose="02040503050203030202" pitchFamily="18" charset="0"/>
              </a:rPr>
              <a:t>.Table Name : </a:t>
            </a:r>
            <a:r>
              <a:rPr lang="en-IN" altLang="en-US" sz="2800" b="1" dirty="0"/>
              <a:t>Carts</a:t>
            </a:r>
            <a:endParaRPr lang="en-IN" sz="2800" dirty="0"/>
          </a:p>
          <a:p>
            <a:pPr lvl="0"/>
            <a:r>
              <a:rPr lang="en-IN" sz="2800" b="1" dirty="0"/>
              <a:t>	</a:t>
            </a:r>
            <a:endParaRPr lang="en-IN" sz="2800" dirty="0"/>
          </a:p>
        </p:txBody>
      </p:sp>
      <p:graphicFrame>
        <p:nvGraphicFramePr>
          <p:cNvPr id="2" name="Table 1"/>
          <p:cNvGraphicFramePr>
            <a:graphicFrameLocks noGrp="1"/>
          </p:cNvGraphicFramePr>
          <p:nvPr>
            <p:extLst>
              <p:ext uri="{D42A27DB-BD31-4B8C-83A1-F6EECF244321}">
                <p14:modId xmlns:p14="http://schemas.microsoft.com/office/powerpoint/2010/main" val="3367769300"/>
              </p:ext>
            </p:extLst>
          </p:nvPr>
        </p:nvGraphicFramePr>
        <p:xfrm>
          <a:off x="2463499" y="1974058"/>
          <a:ext cx="9638854" cy="4276788"/>
        </p:xfrm>
        <a:graphic>
          <a:graphicData uri="http://schemas.openxmlformats.org/drawingml/2006/table">
            <a:tbl>
              <a:tblPr firstRow="1" firstCol="1" bandRow="1">
                <a:tableStyleId>{5C22544A-7EE6-4342-B048-85BDC9FD1C3A}</a:tableStyleId>
              </a:tblPr>
              <a:tblGrid>
                <a:gridCol w="2025139">
                  <a:extLst>
                    <a:ext uri="{9D8B030D-6E8A-4147-A177-3AD203B41FA5}">
                      <a16:colId xmlns:a16="http://schemas.microsoft.com/office/drawing/2014/main" val="20000"/>
                    </a:ext>
                  </a:extLst>
                </a:gridCol>
                <a:gridCol w="1877233">
                  <a:extLst>
                    <a:ext uri="{9D8B030D-6E8A-4147-A177-3AD203B41FA5}">
                      <a16:colId xmlns:a16="http://schemas.microsoft.com/office/drawing/2014/main" val="20001"/>
                    </a:ext>
                  </a:extLst>
                </a:gridCol>
                <a:gridCol w="2358580">
                  <a:extLst>
                    <a:ext uri="{9D8B030D-6E8A-4147-A177-3AD203B41FA5}">
                      <a16:colId xmlns:a16="http://schemas.microsoft.com/office/drawing/2014/main" val="20002"/>
                    </a:ext>
                  </a:extLst>
                </a:gridCol>
                <a:gridCol w="3377902">
                  <a:extLst>
                    <a:ext uri="{9D8B030D-6E8A-4147-A177-3AD203B41FA5}">
                      <a16:colId xmlns:a16="http://schemas.microsoft.com/office/drawing/2014/main" val="20003"/>
                    </a:ext>
                  </a:extLst>
                </a:gridCol>
              </a:tblGrid>
              <a:tr h="494219">
                <a:tc>
                  <a:txBody>
                    <a:bodyPr/>
                    <a:lstStyle/>
                    <a:p>
                      <a:pPr>
                        <a:lnSpc>
                          <a:spcPct val="107000"/>
                        </a:lnSpc>
                        <a:spcAft>
                          <a:spcPts val="0"/>
                        </a:spcAft>
                      </a:pPr>
                      <a:r>
                        <a:rPr lang="en-IN" sz="2000" kern="100" dirty="0">
                          <a:effectLst/>
                        </a:rPr>
                        <a:t>Field Name</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gn="ctr">
                        <a:lnSpc>
                          <a:spcPct val="107000"/>
                        </a:lnSpc>
                        <a:spcAft>
                          <a:spcPts val="0"/>
                        </a:spcAft>
                      </a:pPr>
                      <a:r>
                        <a:rPr lang="en-IN" sz="2000" kern="100" dirty="0">
                          <a:effectLst/>
                        </a:rPr>
                        <a:t>Data type</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gn="ctr">
                        <a:lnSpc>
                          <a:spcPct val="107000"/>
                        </a:lnSpc>
                        <a:spcAft>
                          <a:spcPts val="0"/>
                        </a:spcAft>
                      </a:pPr>
                      <a:r>
                        <a:rPr lang="en-IN" sz="2000" kern="100" dirty="0">
                          <a:effectLst/>
                        </a:rPr>
                        <a:t>Constrains</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gn="ctr">
                        <a:lnSpc>
                          <a:spcPct val="107000"/>
                        </a:lnSpc>
                        <a:spcAft>
                          <a:spcPts val="0"/>
                        </a:spcAft>
                      </a:pPr>
                      <a:r>
                        <a:rPr lang="en-IN" sz="2000" kern="100" dirty="0">
                          <a:effectLst/>
                        </a:rPr>
                        <a:t>Description </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extLst>
                  <a:ext uri="{0D108BD9-81ED-4DB2-BD59-A6C34878D82A}">
                    <a16:rowId xmlns:a16="http://schemas.microsoft.com/office/drawing/2014/main" val="10000"/>
                  </a:ext>
                </a:extLst>
              </a:tr>
              <a:tr h="508860">
                <a:tc>
                  <a:txBody>
                    <a:bodyPr/>
                    <a:lstStyle/>
                    <a:p>
                      <a:pPr>
                        <a:lnSpc>
                          <a:spcPct val="107000"/>
                        </a:lnSpc>
                        <a:spcAft>
                          <a:spcPts val="0"/>
                        </a:spcAft>
                      </a:pPr>
                      <a:r>
                        <a:rPr lang="en-IN" sz="2000" kern="100" dirty="0">
                          <a:effectLst/>
                        </a:rPr>
                        <a:t>id | ObjectId </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nSpc>
                          <a:spcPct val="107000"/>
                        </a:lnSpc>
                        <a:spcAft>
                          <a:spcPts val="0"/>
                        </a:spcAft>
                      </a:pPr>
                      <a:r>
                        <a:rPr lang="en-IN" sz="2000" kern="100" dirty="0">
                          <a:effectLst/>
                        </a:rPr>
                        <a:t>Auto-generated</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nSpc>
                          <a:spcPct val="107000"/>
                        </a:lnSpc>
                        <a:spcAft>
                          <a:spcPts val="0"/>
                        </a:spcAft>
                      </a:pPr>
                      <a:r>
                        <a:rPr lang="en-IN" sz="2000" kern="100" dirty="0">
                          <a:effectLst/>
                        </a:rPr>
                        <a:t> Primary Key</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nSpc>
                          <a:spcPct val="107000"/>
                        </a:lnSpc>
                        <a:spcAft>
                          <a:spcPts val="0"/>
                        </a:spcAft>
                      </a:pPr>
                      <a:r>
                        <a:rPr lang="en-IN" sz="2000" kern="100" dirty="0">
                          <a:effectLst/>
                        </a:rPr>
                        <a:t>Unique identifier</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extLst>
                  <a:ext uri="{0D108BD9-81ED-4DB2-BD59-A6C34878D82A}">
                    <a16:rowId xmlns:a16="http://schemas.microsoft.com/office/drawing/2014/main" val="10001"/>
                  </a:ext>
                </a:extLst>
              </a:tr>
              <a:tr h="494219">
                <a:tc>
                  <a:txBody>
                    <a:bodyPr/>
                    <a:lstStyle/>
                    <a:p>
                      <a:pPr>
                        <a:lnSpc>
                          <a:spcPct val="107000"/>
                        </a:lnSpc>
                        <a:spcAft>
                          <a:spcPts val="0"/>
                        </a:spcAft>
                      </a:pPr>
                      <a:r>
                        <a:rPr lang="en-IN" sz="2000" kern="100" dirty="0">
                          <a:effectLst/>
                        </a:rPr>
                        <a:t>User id </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nSpc>
                          <a:spcPct val="107000"/>
                        </a:lnSpc>
                        <a:spcAft>
                          <a:spcPts val="0"/>
                        </a:spcAft>
                      </a:pPr>
                      <a:r>
                        <a:rPr lang="en-IN" sz="2000" kern="100" dirty="0">
                          <a:effectLst/>
                        </a:rPr>
                        <a:t>ObjectId </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nSpc>
                          <a:spcPct val="107000"/>
                        </a:lnSpc>
                        <a:spcAft>
                          <a:spcPts val="0"/>
                        </a:spcAft>
                      </a:pPr>
                      <a:r>
                        <a:rPr lang="en-IN" sz="2000" kern="100" dirty="0">
                          <a:effectLst/>
                        </a:rPr>
                        <a:t>Required, Foreign Key (User)</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nSpc>
                          <a:spcPct val="107000"/>
                        </a:lnSpc>
                        <a:spcAft>
                          <a:spcPts val="0"/>
                        </a:spcAft>
                      </a:pPr>
                      <a:r>
                        <a:rPr lang="en-IN" sz="2000" kern="100" dirty="0">
                          <a:effectLst/>
                        </a:rPr>
                        <a:t>Reference to user</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extLst>
                  <a:ext uri="{0D108BD9-81ED-4DB2-BD59-A6C34878D82A}">
                    <a16:rowId xmlns:a16="http://schemas.microsoft.com/office/drawing/2014/main" val="10002"/>
                  </a:ext>
                </a:extLst>
              </a:tr>
              <a:tr h="508860">
                <a:tc>
                  <a:txBody>
                    <a:bodyPr/>
                    <a:lstStyle/>
                    <a:p>
                      <a:pPr>
                        <a:lnSpc>
                          <a:spcPct val="107000"/>
                        </a:lnSpc>
                        <a:spcAft>
                          <a:spcPts val="0"/>
                        </a:spcAft>
                      </a:pPr>
                      <a:r>
                        <a:rPr lang="en-IN" sz="2000" kern="100" dirty="0">
                          <a:effectLst/>
                        </a:rPr>
                        <a:t>items </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nSpc>
                          <a:spcPct val="107000"/>
                        </a:lnSpc>
                        <a:spcAft>
                          <a:spcPts val="0"/>
                        </a:spcAft>
                      </a:pPr>
                      <a:r>
                        <a:rPr lang="en-IN" sz="2000" kern="100" dirty="0">
                          <a:effectLst/>
                        </a:rPr>
                        <a:t>Array </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nSpc>
                          <a:spcPct val="107000"/>
                        </a:lnSpc>
                        <a:spcAft>
                          <a:spcPts val="0"/>
                        </a:spcAft>
                      </a:pPr>
                      <a:r>
                        <a:rPr lang="en-IN" sz="2000" kern="100" dirty="0">
                          <a:effectLst/>
                        </a:rPr>
                        <a:t>Required</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nSpc>
                          <a:spcPct val="107000"/>
                        </a:lnSpc>
                        <a:spcAft>
                          <a:spcPts val="0"/>
                        </a:spcAft>
                      </a:pPr>
                      <a:r>
                        <a:rPr lang="en-IN" sz="2000" kern="100" dirty="0">
                          <a:effectLst/>
                        </a:rPr>
                        <a:t>Array of cart items </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extLst>
                  <a:ext uri="{0D108BD9-81ED-4DB2-BD59-A6C34878D82A}">
                    <a16:rowId xmlns:a16="http://schemas.microsoft.com/office/drawing/2014/main" val="10003"/>
                  </a:ext>
                </a:extLst>
              </a:tr>
              <a:tr h="494219">
                <a:tc>
                  <a:txBody>
                    <a:bodyPr/>
                    <a:lstStyle/>
                    <a:p>
                      <a:pPr>
                        <a:lnSpc>
                          <a:spcPct val="107000"/>
                        </a:lnSpc>
                        <a:spcAft>
                          <a:spcPts val="0"/>
                        </a:spcAft>
                      </a:pPr>
                      <a:r>
                        <a:rPr lang="en-IN" sz="2000" kern="100" dirty="0">
                          <a:effectLst/>
                        </a:rPr>
                        <a:t>items.productId</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nSpc>
                          <a:spcPct val="107000"/>
                        </a:lnSpc>
                        <a:spcAft>
                          <a:spcPts val="0"/>
                        </a:spcAft>
                      </a:pPr>
                      <a:r>
                        <a:rPr lang="en-IN" sz="2000" kern="100" dirty="0">
                          <a:effectLst/>
                        </a:rPr>
                        <a:t>ObjectId </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nSpc>
                          <a:spcPct val="107000"/>
                        </a:lnSpc>
                        <a:spcAft>
                          <a:spcPts val="0"/>
                        </a:spcAft>
                      </a:pPr>
                      <a:r>
                        <a:rPr lang="en-IN" sz="2000" kern="100" dirty="0">
                          <a:effectLst/>
                        </a:rPr>
                        <a:t>Required, Foreign Key (Product) </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nSpc>
                          <a:spcPct val="107000"/>
                        </a:lnSpc>
                        <a:spcAft>
                          <a:spcPts val="0"/>
                        </a:spcAft>
                      </a:pPr>
                      <a:r>
                        <a:rPr lang="en-IN" sz="2000" kern="100" dirty="0">
                          <a:effectLst/>
                        </a:rPr>
                        <a:t>Reference to product</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extLst>
                  <a:ext uri="{0D108BD9-81ED-4DB2-BD59-A6C34878D82A}">
                    <a16:rowId xmlns:a16="http://schemas.microsoft.com/office/drawing/2014/main" val="10004"/>
                  </a:ext>
                </a:extLst>
              </a:tr>
              <a:tr h="494219">
                <a:tc>
                  <a:txBody>
                    <a:bodyPr/>
                    <a:lstStyle/>
                    <a:p>
                      <a:pPr>
                        <a:lnSpc>
                          <a:spcPct val="107000"/>
                        </a:lnSpc>
                        <a:spcAft>
                          <a:spcPts val="0"/>
                        </a:spcAft>
                      </a:pPr>
                      <a:r>
                        <a:rPr lang="en-IN" sz="2000" kern="100" dirty="0">
                          <a:effectLst/>
                        </a:rPr>
                        <a:t>items.quantity</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nSpc>
                          <a:spcPct val="107000"/>
                        </a:lnSpc>
                        <a:spcAft>
                          <a:spcPts val="0"/>
                        </a:spcAft>
                      </a:pPr>
                      <a:r>
                        <a:rPr lang="en-IN" sz="2000" kern="100" dirty="0">
                          <a:effectLst/>
                        </a:rPr>
                        <a:t>Number </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nSpc>
                          <a:spcPct val="107000"/>
                        </a:lnSpc>
                        <a:spcAft>
                          <a:spcPts val="0"/>
                        </a:spcAft>
                      </a:pPr>
                      <a:r>
                        <a:rPr lang="en-IN" sz="2000" kern="100" dirty="0">
                          <a:effectLst/>
                        </a:rPr>
                        <a:t>Required, Min: 1</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nSpc>
                          <a:spcPct val="107000"/>
                        </a:lnSpc>
                        <a:spcAft>
                          <a:spcPts val="0"/>
                        </a:spcAft>
                      </a:pPr>
                      <a:r>
                        <a:rPr lang="en-IN" sz="2000" kern="100" dirty="0">
                          <a:effectLst/>
                        </a:rPr>
                        <a:t>Product quantity</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extLst>
                  <a:ext uri="{0D108BD9-81ED-4DB2-BD59-A6C34878D82A}">
                    <a16:rowId xmlns:a16="http://schemas.microsoft.com/office/drawing/2014/main" val="10005"/>
                  </a:ext>
                </a:extLst>
              </a:tr>
              <a:tr h="494219">
                <a:tc>
                  <a:txBody>
                    <a:bodyPr/>
                    <a:lstStyle/>
                    <a:p>
                      <a:pPr>
                        <a:lnSpc>
                          <a:spcPct val="107000"/>
                        </a:lnSpc>
                        <a:spcAft>
                          <a:spcPts val="0"/>
                        </a:spcAft>
                      </a:pPr>
                      <a:r>
                        <a:rPr lang="en-IN" sz="2000" kern="100" dirty="0">
                          <a:effectLst/>
                        </a:rPr>
                        <a:t>createdAt </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nSpc>
                          <a:spcPct val="107000"/>
                        </a:lnSpc>
                        <a:spcAft>
                          <a:spcPts val="0"/>
                        </a:spcAft>
                      </a:pPr>
                      <a:r>
                        <a:rPr lang="en-IN" sz="2000" kern="100" dirty="0">
                          <a:effectLst/>
                        </a:rPr>
                        <a:t>Date </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nSpc>
                          <a:spcPct val="107000"/>
                        </a:lnSpc>
                        <a:spcAft>
                          <a:spcPts val="0"/>
                        </a:spcAft>
                      </a:pPr>
                      <a:r>
                        <a:rPr lang="en-IN" sz="2000" kern="100" dirty="0">
                          <a:effectLst/>
                        </a:rPr>
                        <a:t>Auto-generated </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nSpc>
                          <a:spcPct val="107000"/>
                        </a:lnSpc>
                        <a:spcAft>
                          <a:spcPts val="0"/>
                        </a:spcAft>
                      </a:pPr>
                      <a:r>
                        <a:rPr lang="en-IN" sz="2000" kern="100" dirty="0">
                          <a:effectLst/>
                        </a:rPr>
                        <a:t>Creation timestamp </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extLst>
                  <a:ext uri="{0D108BD9-81ED-4DB2-BD59-A6C34878D82A}">
                    <a16:rowId xmlns:a16="http://schemas.microsoft.com/office/drawing/2014/main" val="10006"/>
                  </a:ext>
                </a:extLst>
              </a:tr>
              <a:tr h="494219">
                <a:tc>
                  <a:txBody>
                    <a:bodyPr/>
                    <a:lstStyle/>
                    <a:p>
                      <a:pPr>
                        <a:lnSpc>
                          <a:spcPct val="107000"/>
                        </a:lnSpc>
                        <a:spcAft>
                          <a:spcPts val="0"/>
                        </a:spcAft>
                      </a:pPr>
                      <a:r>
                        <a:rPr lang="en-IN" sz="2000" kern="100" dirty="0">
                          <a:effectLst/>
                        </a:rPr>
                        <a:t>updatedAt </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nSpc>
                          <a:spcPct val="107000"/>
                        </a:lnSpc>
                        <a:spcAft>
                          <a:spcPts val="0"/>
                        </a:spcAft>
                      </a:pPr>
                      <a:r>
                        <a:rPr lang="en-IN" sz="2000" kern="100" dirty="0">
                          <a:effectLst/>
                        </a:rPr>
                        <a:t>Date</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nSpc>
                          <a:spcPct val="107000"/>
                        </a:lnSpc>
                        <a:spcAft>
                          <a:spcPts val="0"/>
                        </a:spcAft>
                      </a:pPr>
                      <a:r>
                        <a:rPr lang="en-IN" sz="2000" kern="100" dirty="0">
                          <a:effectLst/>
                        </a:rPr>
                        <a:t>Auto-generated </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tc>
                  <a:txBody>
                    <a:bodyPr/>
                    <a:lstStyle/>
                    <a:p>
                      <a:pPr>
                        <a:lnSpc>
                          <a:spcPct val="107000"/>
                        </a:lnSpc>
                        <a:spcAft>
                          <a:spcPts val="0"/>
                        </a:spcAft>
                      </a:pPr>
                      <a:r>
                        <a:rPr lang="en-IN" sz="2000" kern="100" dirty="0">
                          <a:effectLst/>
                        </a:rPr>
                        <a:t>Last update timestamp</a:t>
                      </a:r>
                      <a:endParaRPr lang="en-IN" sz="2000" kern="100" dirty="0">
                        <a:effectLst/>
                        <a:latin typeface="Calibri" panose="020F0502020204030204" pitchFamily="34" charset="0"/>
                        <a:ea typeface="Calibri" panose="020F0502020204030204" pitchFamily="34" charset="0"/>
                        <a:cs typeface="Latha"/>
                      </a:endParaRPr>
                    </a:p>
                  </a:txBody>
                  <a:tcPr marL="38566" marR="38566" marT="0" marB="0"/>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25296571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3" name="Rectangle 1">
            <a:extLst>
              <a:ext uri="{FF2B5EF4-FFF2-40B4-BE49-F238E27FC236}">
                <a16:creationId xmlns:a16="http://schemas.microsoft.com/office/drawing/2014/main" id="{E4B046A4-36D8-81EB-55ED-FFA79AF79FA3}"/>
              </a:ext>
            </a:extLst>
          </p:cNvPr>
          <p:cNvSpPr>
            <a:spLocks noChangeArrowheads="1"/>
          </p:cNvSpPr>
          <p:nvPr/>
        </p:nvSpPr>
        <p:spPr bwMode="auto">
          <a:xfrm>
            <a:off x="5232240" y="705268"/>
            <a:ext cx="4368035"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altLang="en-US" sz="2800" b="1" dirty="0">
                <a:latin typeface="Calibri" panose="020F0502020204030204" pitchFamily="34" charset="0"/>
                <a:ea typeface="Calibri" panose="020F0502020204030204" pitchFamily="34" charset="0"/>
                <a:cs typeface="Mangal" panose="02040503050203030202" pitchFamily="18" charset="0"/>
              </a:rPr>
              <a:t>3</a:t>
            </a:r>
            <a:r>
              <a:rPr kumimoji="0" lang="en-US" altLang="en-US" sz="28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Mangal" panose="02040503050203030202" pitchFamily="18" charset="0"/>
              </a:rPr>
              <a:t>.Table Name : </a:t>
            </a:r>
            <a:r>
              <a:rPr lang="en-IN" altLang="en-US" sz="2800" b="1" dirty="0"/>
              <a:t>Orders</a:t>
            </a:r>
            <a:endParaRPr lang="en-IN" sz="2800" dirty="0"/>
          </a:p>
          <a:p>
            <a:pPr lvl="0"/>
            <a:r>
              <a:rPr lang="en-IN" sz="2800" b="1" dirty="0"/>
              <a:t>	</a:t>
            </a:r>
            <a:endParaRPr lang="en-IN" sz="2800" dirty="0"/>
          </a:p>
        </p:txBody>
      </p:sp>
      <p:graphicFrame>
        <p:nvGraphicFramePr>
          <p:cNvPr id="2" name="Table 1"/>
          <p:cNvGraphicFramePr>
            <a:graphicFrameLocks noGrp="1"/>
          </p:cNvGraphicFramePr>
          <p:nvPr>
            <p:extLst>
              <p:ext uri="{D42A27DB-BD31-4B8C-83A1-F6EECF244321}">
                <p14:modId xmlns:p14="http://schemas.microsoft.com/office/powerpoint/2010/main" val="2781205672"/>
              </p:ext>
            </p:extLst>
          </p:nvPr>
        </p:nvGraphicFramePr>
        <p:xfrm>
          <a:off x="2409711" y="1296327"/>
          <a:ext cx="9520518" cy="5930686"/>
        </p:xfrm>
        <a:graphic>
          <a:graphicData uri="http://schemas.openxmlformats.org/drawingml/2006/table">
            <a:tbl>
              <a:tblPr firstRow="1" firstCol="1" bandRow="1">
                <a:tableStyleId>{5C22544A-7EE6-4342-B048-85BDC9FD1C3A}</a:tableStyleId>
              </a:tblPr>
              <a:tblGrid>
                <a:gridCol w="2529997">
                  <a:extLst>
                    <a:ext uri="{9D8B030D-6E8A-4147-A177-3AD203B41FA5}">
                      <a16:colId xmlns:a16="http://schemas.microsoft.com/office/drawing/2014/main" val="20000"/>
                    </a:ext>
                  </a:extLst>
                </a:gridCol>
                <a:gridCol w="2161168">
                  <a:extLst>
                    <a:ext uri="{9D8B030D-6E8A-4147-A177-3AD203B41FA5}">
                      <a16:colId xmlns:a16="http://schemas.microsoft.com/office/drawing/2014/main" val="20001"/>
                    </a:ext>
                  </a:extLst>
                </a:gridCol>
                <a:gridCol w="2181489">
                  <a:extLst>
                    <a:ext uri="{9D8B030D-6E8A-4147-A177-3AD203B41FA5}">
                      <a16:colId xmlns:a16="http://schemas.microsoft.com/office/drawing/2014/main" val="20002"/>
                    </a:ext>
                  </a:extLst>
                </a:gridCol>
                <a:gridCol w="2647864">
                  <a:extLst>
                    <a:ext uri="{9D8B030D-6E8A-4147-A177-3AD203B41FA5}">
                      <a16:colId xmlns:a16="http://schemas.microsoft.com/office/drawing/2014/main" val="20003"/>
                    </a:ext>
                  </a:extLst>
                </a:gridCol>
              </a:tblGrid>
              <a:tr h="211210">
                <a:tc>
                  <a:txBody>
                    <a:bodyPr/>
                    <a:lstStyle/>
                    <a:p>
                      <a:pPr>
                        <a:lnSpc>
                          <a:spcPct val="107000"/>
                        </a:lnSpc>
                        <a:spcAft>
                          <a:spcPts val="0"/>
                        </a:spcAft>
                      </a:pPr>
                      <a:r>
                        <a:rPr lang="en-IN" sz="1400" kern="100" dirty="0">
                          <a:effectLst/>
                        </a:rPr>
                        <a:t>Field Name</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gn="ctr">
                        <a:lnSpc>
                          <a:spcPct val="107000"/>
                        </a:lnSpc>
                        <a:spcAft>
                          <a:spcPts val="0"/>
                        </a:spcAft>
                      </a:pPr>
                      <a:r>
                        <a:rPr lang="en-IN" sz="1400" kern="100" dirty="0">
                          <a:effectLst/>
                        </a:rPr>
                        <a:t>Data type</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gn="ctr">
                        <a:lnSpc>
                          <a:spcPct val="107000"/>
                        </a:lnSpc>
                        <a:spcAft>
                          <a:spcPts val="0"/>
                        </a:spcAft>
                      </a:pPr>
                      <a:r>
                        <a:rPr lang="en-IN" sz="1400" kern="100" dirty="0">
                          <a:effectLst/>
                        </a:rPr>
                        <a:t>Constrains</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gn="ctr">
                        <a:lnSpc>
                          <a:spcPct val="107000"/>
                        </a:lnSpc>
                        <a:spcAft>
                          <a:spcPts val="0"/>
                        </a:spcAft>
                      </a:pPr>
                      <a:r>
                        <a:rPr lang="en-IN" sz="1400" kern="100" dirty="0">
                          <a:effectLst/>
                        </a:rPr>
                        <a:t>Description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00"/>
                  </a:ext>
                </a:extLst>
              </a:tr>
              <a:tr h="211210">
                <a:tc>
                  <a:txBody>
                    <a:bodyPr/>
                    <a:lstStyle/>
                    <a:p>
                      <a:pPr>
                        <a:lnSpc>
                          <a:spcPct val="107000"/>
                        </a:lnSpc>
                        <a:spcAft>
                          <a:spcPts val="0"/>
                        </a:spcAft>
                      </a:pPr>
                      <a:r>
                        <a:rPr lang="en-IN" sz="1400" kern="100" dirty="0">
                          <a:effectLst/>
                        </a:rPr>
                        <a:t>id | ObjectId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Auto-generated</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 Primary Key</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Unique identifier</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01"/>
                  </a:ext>
                </a:extLst>
              </a:tr>
              <a:tr h="429915">
                <a:tc>
                  <a:txBody>
                    <a:bodyPr/>
                    <a:lstStyle/>
                    <a:p>
                      <a:pPr>
                        <a:lnSpc>
                          <a:spcPct val="107000"/>
                        </a:lnSpc>
                        <a:spcAft>
                          <a:spcPts val="0"/>
                        </a:spcAft>
                      </a:pPr>
                      <a:r>
                        <a:rPr lang="en-IN" sz="1400" kern="100" dirty="0">
                          <a:effectLst/>
                        </a:rPr>
                        <a:t>userId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String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Required, Foreign Key (User)</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Reference to user</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02"/>
                  </a:ext>
                </a:extLst>
              </a:tr>
              <a:tr h="429915">
                <a:tc>
                  <a:txBody>
                    <a:bodyPr/>
                    <a:lstStyle/>
                    <a:p>
                      <a:pPr>
                        <a:lnSpc>
                          <a:spcPct val="107000"/>
                        </a:lnSpc>
                        <a:spcAft>
                          <a:spcPts val="0"/>
                        </a:spcAft>
                      </a:pPr>
                      <a:r>
                        <a:rPr lang="en-IN" sz="1400" kern="100" dirty="0">
                          <a:effectLst/>
                        </a:rPr>
                        <a:t>cartId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String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Required, Foreign Key (User)</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Reference to cart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03"/>
                  </a:ext>
                </a:extLst>
              </a:tr>
              <a:tr h="211210">
                <a:tc>
                  <a:txBody>
                    <a:bodyPr/>
                    <a:lstStyle/>
                    <a:p>
                      <a:pPr>
                        <a:lnSpc>
                          <a:spcPct val="107000"/>
                        </a:lnSpc>
                        <a:spcAft>
                          <a:spcPts val="0"/>
                        </a:spcAft>
                      </a:pPr>
                      <a:r>
                        <a:rPr lang="en-IN" sz="1400" kern="100" dirty="0">
                          <a:effectLst/>
                        </a:rPr>
                        <a:t>cartItems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Array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Required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Array of ordered items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04"/>
                  </a:ext>
                </a:extLst>
              </a:tr>
              <a:tr h="211210">
                <a:tc>
                  <a:txBody>
                    <a:bodyPr/>
                    <a:lstStyle/>
                    <a:p>
                      <a:pPr>
                        <a:lnSpc>
                          <a:spcPct val="107000"/>
                        </a:lnSpc>
                        <a:spcAft>
                          <a:spcPts val="0"/>
                        </a:spcAft>
                      </a:pPr>
                      <a:r>
                        <a:rPr lang="en-IN" sz="1400" kern="100" dirty="0">
                          <a:effectLst/>
                        </a:rPr>
                        <a:t>cartItems.productId</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String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Required</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 Product identifier</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05"/>
                  </a:ext>
                </a:extLst>
              </a:tr>
              <a:tr h="211210">
                <a:tc>
                  <a:txBody>
                    <a:bodyPr/>
                    <a:lstStyle/>
                    <a:p>
                      <a:pPr>
                        <a:lnSpc>
                          <a:spcPct val="107000"/>
                        </a:lnSpc>
                        <a:spcAft>
                          <a:spcPts val="0"/>
                        </a:spcAft>
                      </a:pPr>
                      <a:r>
                        <a:rPr lang="en-IN" sz="1400" kern="100" dirty="0">
                          <a:effectLst/>
                        </a:rPr>
                        <a:t> cartItems.title</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String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Required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Product name</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06"/>
                  </a:ext>
                </a:extLst>
              </a:tr>
              <a:tr h="211210">
                <a:tc>
                  <a:txBody>
                    <a:bodyPr/>
                    <a:lstStyle/>
                    <a:p>
                      <a:pPr>
                        <a:lnSpc>
                          <a:spcPct val="107000"/>
                        </a:lnSpc>
                        <a:spcAft>
                          <a:spcPts val="0"/>
                        </a:spcAft>
                      </a:pPr>
                      <a:r>
                        <a:rPr lang="en-IN" sz="1400" kern="100" dirty="0">
                          <a:effectLst/>
                        </a:rPr>
                        <a:t> cartItems.image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String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Required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Product image URL</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07"/>
                  </a:ext>
                </a:extLst>
              </a:tr>
              <a:tr h="211210">
                <a:tc>
                  <a:txBody>
                    <a:bodyPr/>
                    <a:lstStyle/>
                    <a:p>
                      <a:pPr>
                        <a:lnSpc>
                          <a:spcPct val="107000"/>
                        </a:lnSpc>
                        <a:spcAft>
                          <a:spcPts val="0"/>
                        </a:spcAft>
                      </a:pPr>
                      <a:r>
                        <a:rPr lang="en-IN" sz="1400" kern="100" dirty="0">
                          <a:effectLst/>
                        </a:rPr>
                        <a:t>cartItems.price</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String</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Required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Product price</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08"/>
                  </a:ext>
                </a:extLst>
              </a:tr>
              <a:tr h="211210">
                <a:tc>
                  <a:txBody>
                    <a:bodyPr/>
                    <a:lstStyle/>
                    <a:p>
                      <a:pPr>
                        <a:lnSpc>
                          <a:spcPct val="107000"/>
                        </a:lnSpc>
                        <a:spcAft>
                          <a:spcPts val="0"/>
                        </a:spcAft>
                      </a:pPr>
                      <a:r>
                        <a:rPr lang="en-IN" sz="1400" kern="100" dirty="0">
                          <a:effectLst/>
                        </a:rPr>
                        <a:t> cartItems.quantity</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Number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Required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Quantity ordered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09"/>
                  </a:ext>
                </a:extLst>
              </a:tr>
              <a:tr h="211210">
                <a:tc>
                  <a:txBody>
                    <a:bodyPr/>
                    <a:lstStyle/>
                    <a:p>
                      <a:pPr>
                        <a:lnSpc>
                          <a:spcPct val="107000"/>
                        </a:lnSpc>
                        <a:spcAft>
                          <a:spcPts val="0"/>
                        </a:spcAft>
                      </a:pPr>
                      <a:r>
                        <a:rPr lang="en-IN" sz="1400" kern="100" dirty="0">
                          <a:effectLst/>
                        </a:rPr>
                        <a:t> addressInfo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Object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Required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Delivery details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10"/>
                  </a:ext>
                </a:extLst>
              </a:tr>
              <a:tr h="211210">
                <a:tc>
                  <a:txBody>
                    <a:bodyPr/>
                    <a:lstStyle/>
                    <a:p>
                      <a:pPr>
                        <a:lnSpc>
                          <a:spcPct val="107000"/>
                        </a:lnSpc>
                        <a:spcAft>
                          <a:spcPts val="0"/>
                        </a:spcAft>
                      </a:pPr>
                      <a:r>
                        <a:rPr lang="en-IN" sz="1400" kern="100" dirty="0">
                          <a:effectLst/>
                        </a:rPr>
                        <a:t> addressInfo.addressId</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String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Required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Address identifier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11"/>
                  </a:ext>
                </a:extLst>
              </a:tr>
              <a:tr h="211210">
                <a:tc>
                  <a:txBody>
                    <a:bodyPr/>
                    <a:lstStyle/>
                    <a:p>
                      <a:pPr>
                        <a:lnSpc>
                          <a:spcPct val="107000"/>
                        </a:lnSpc>
                        <a:spcAft>
                          <a:spcPts val="0"/>
                        </a:spcAft>
                      </a:pPr>
                      <a:r>
                        <a:rPr lang="en-IN" sz="1400" kern="100" dirty="0">
                          <a:effectLst/>
                        </a:rPr>
                        <a:t>addressInfo.address</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String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Required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Street address</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12"/>
                  </a:ext>
                </a:extLst>
              </a:tr>
              <a:tr h="211210">
                <a:tc>
                  <a:txBody>
                    <a:bodyPr/>
                    <a:lstStyle/>
                    <a:p>
                      <a:pPr>
                        <a:lnSpc>
                          <a:spcPct val="107000"/>
                        </a:lnSpc>
                        <a:spcAft>
                          <a:spcPts val="0"/>
                        </a:spcAft>
                      </a:pPr>
                      <a:r>
                        <a:rPr lang="en-IN" sz="1400" kern="100" dirty="0">
                          <a:effectLst/>
                        </a:rPr>
                        <a:t>addressInfo.city</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String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Required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City name</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13"/>
                  </a:ext>
                </a:extLst>
              </a:tr>
              <a:tr h="211210">
                <a:tc>
                  <a:txBody>
                    <a:bodyPr/>
                    <a:lstStyle/>
                    <a:p>
                      <a:pPr>
                        <a:lnSpc>
                          <a:spcPct val="107000"/>
                        </a:lnSpc>
                        <a:spcAft>
                          <a:spcPts val="0"/>
                        </a:spcAft>
                      </a:pPr>
                      <a:r>
                        <a:rPr lang="en-IN" sz="1400" kern="100" dirty="0">
                          <a:effectLst/>
                        </a:rPr>
                        <a:t>addressInfo.pincode</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String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Required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Postal code</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14"/>
                  </a:ext>
                </a:extLst>
              </a:tr>
              <a:tr h="211210">
                <a:tc>
                  <a:txBody>
                    <a:bodyPr/>
                    <a:lstStyle/>
                    <a:p>
                      <a:pPr>
                        <a:lnSpc>
                          <a:spcPct val="107000"/>
                        </a:lnSpc>
                        <a:spcAft>
                          <a:spcPts val="0"/>
                        </a:spcAft>
                      </a:pPr>
                      <a:r>
                        <a:rPr lang="en-IN" sz="1400" kern="100" dirty="0">
                          <a:effectLst/>
                        </a:rPr>
                        <a:t> addressInfo.phone</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String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Required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Contact number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15"/>
                  </a:ext>
                </a:extLst>
              </a:tr>
              <a:tr h="211210">
                <a:tc>
                  <a:txBody>
                    <a:bodyPr/>
                    <a:lstStyle/>
                    <a:p>
                      <a:pPr>
                        <a:lnSpc>
                          <a:spcPct val="107000"/>
                        </a:lnSpc>
                        <a:spcAft>
                          <a:spcPts val="0"/>
                        </a:spcAft>
                      </a:pPr>
                      <a:r>
                        <a:rPr lang="en-IN" sz="1400" kern="100" dirty="0">
                          <a:effectLst/>
                        </a:rPr>
                        <a:t>addressInfo.notes</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String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Optional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Delivery instructions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16"/>
                  </a:ext>
                </a:extLst>
              </a:tr>
              <a:tr h="211210">
                <a:tc>
                  <a:txBody>
                    <a:bodyPr/>
                    <a:lstStyle/>
                    <a:p>
                      <a:pPr>
                        <a:lnSpc>
                          <a:spcPct val="107000"/>
                        </a:lnSpc>
                        <a:spcAft>
                          <a:spcPts val="0"/>
                        </a:spcAft>
                      </a:pPr>
                      <a:r>
                        <a:rPr lang="en-IN" sz="1400" kern="100" dirty="0">
                          <a:effectLst/>
                        </a:rPr>
                        <a:t>orderStatus</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String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Required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Order status</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17"/>
                  </a:ext>
                </a:extLst>
              </a:tr>
              <a:tr h="211210">
                <a:tc>
                  <a:txBody>
                    <a:bodyPr/>
                    <a:lstStyle/>
                    <a:p>
                      <a:pPr>
                        <a:lnSpc>
                          <a:spcPct val="107000"/>
                        </a:lnSpc>
                        <a:spcAft>
                          <a:spcPts val="0"/>
                        </a:spcAft>
                      </a:pPr>
                      <a:r>
                        <a:rPr lang="en-IN" sz="1400" kern="100" dirty="0">
                          <a:effectLst/>
                        </a:rPr>
                        <a:t>paymentMethod</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String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Required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Payment method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18"/>
                  </a:ext>
                </a:extLst>
              </a:tr>
              <a:tr h="211210">
                <a:tc>
                  <a:txBody>
                    <a:bodyPr/>
                    <a:lstStyle/>
                    <a:p>
                      <a:pPr>
                        <a:lnSpc>
                          <a:spcPct val="107000"/>
                        </a:lnSpc>
                        <a:spcAft>
                          <a:spcPts val="0"/>
                        </a:spcAft>
                      </a:pPr>
                      <a:r>
                        <a:rPr lang="en-IN" sz="1400" kern="100" dirty="0">
                          <a:effectLst/>
                        </a:rPr>
                        <a:t>paymentStatus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String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Required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Payment status</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19"/>
                  </a:ext>
                </a:extLst>
              </a:tr>
              <a:tr h="211210">
                <a:tc>
                  <a:txBody>
                    <a:bodyPr/>
                    <a:lstStyle/>
                    <a:p>
                      <a:pPr>
                        <a:lnSpc>
                          <a:spcPct val="107000"/>
                        </a:lnSpc>
                        <a:spcAft>
                          <a:spcPts val="0"/>
                        </a:spcAft>
                      </a:pPr>
                      <a:r>
                        <a:rPr lang="en-IN" sz="1400" kern="100" dirty="0">
                          <a:effectLst/>
                        </a:rPr>
                        <a:t>totalAmount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Number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Required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Total order amount</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20"/>
                  </a:ext>
                </a:extLst>
              </a:tr>
              <a:tr h="211210">
                <a:tc>
                  <a:txBody>
                    <a:bodyPr/>
                    <a:lstStyle/>
                    <a:p>
                      <a:pPr>
                        <a:lnSpc>
                          <a:spcPct val="107000"/>
                        </a:lnSpc>
                        <a:spcAft>
                          <a:spcPts val="0"/>
                        </a:spcAft>
                      </a:pPr>
                      <a:r>
                        <a:rPr lang="en-IN" sz="1400" kern="100" dirty="0">
                          <a:effectLst/>
                        </a:rPr>
                        <a:t>orderDate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Date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Required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 Order placement date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21"/>
                  </a:ext>
                </a:extLst>
              </a:tr>
              <a:tr h="211210">
                <a:tc>
                  <a:txBody>
                    <a:bodyPr/>
                    <a:lstStyle/>
                    <a:p>
                      <a:pPr>
                        <a:lnSpc>
                          <a:spcPct val="107000"/>
                        </a:lnSpc>
                        <a:spcAft>
                          <a:spcPts val="0"/>
                        </a:spcAft>
                      </a:pPr>
                      <a:r>
                        <a:rPr lang="en-IN" sz="1400" kern="100" dirty="0">
                          <a:effectLst/>
                        </a:rPr>
                        <a:t>orderUpdateDate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Date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Optional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Last update date</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22"/>
                  </a:ext>
                </a:extLst>
              </a:tr>
              <a:tr h="211210">
                <a:tc>
                  <a:txBody>
                    <a:bodyPr/>
                    <a:lstStyle/>
                    <a:p>
                      <a:pPr>
                        <a:lnSpc>
                          <a:spcPct val="107000"/>
                        </a:lnSpc>
                        <a:spcAft>
                          <a:spcPts val="0"/>
                        </a:spcAft>
                      </a:pPr>
                      <a:r>
                        <a:rPr lang="en-IN" sz="1400" kern="100" dirty="0">
                          <a:effectLst/>
                        </a:rPr>
                        <a:t>paymentId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String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Optional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Payment transaction ID</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23"/>
                  </a:ext>
                </a:extLst>
              </a:tr>
              <a:tr h="211210">
                <a:tc>
                  <a:txBody>
                    <a:bodyPr/>
                    <a:lstStyle/>
                    <a:p>
                      <a:pPr>
                        <a:lnSpc>
                          <a:spcPct val="107000"/>
                        </a:lnSpc>
                        <a:spcAft>
                          <a:spcPts val="0"/>
                        </a:spcAft>
                      </a:pPr>
                      <a:r>
                        <a:rPr lang="en-IN" sz="1400" kern="100" dirty="0">
                          <a:effectLst/>
                        </a:rPr>
                        <a:t>payerId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String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Optional </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tc>
                  <a:txBody>
                    <a:bodyPr/>
                    <a:lstStyle/>
                    <a:p>
                      <a:pPr>
                        <a:lnSpc>
                          <a:spcPct val="107000"/>
                        </a:lnSpc>
                        <a:spcAft>
                          <a:spcPts val="0"/>
                        </a:spcAft>
                      </a:pPr>
                      <a:r>
                        <a:rPr lang="en-IN" sz="1400" kern="100" dirty="0">
                          <a:effectLst/>
                        </a:rPr>
                        <a:t>PayPal payer ID</a:t>
                      </a:r>
                      <a:endParaRPr lang="en-IN" sz="1400" kern="100" dirty="0">
                        <a:effectLst/>
                        <a:latin typeface="Calibri" panose="020F0502020204030204" pitchFamily="34" charset="0"/>
                        <a:ea typeface="Calibri" panose="020F0502020204030204" pitchFamily="34" charset="0"/>
                        <a:cs typeface="Latha"/>
                      </a:endParaRPr>
                    </a:p>
                  </a:txBody>
                  <a:tcPr marL="18761" marR="18761" marT="0" marB="0"/>
                </a:tc>
                <a:extLst>
                  <a:ext uri="{0D108BD9-81ED-4DB2-BD59-A6C34878D82A}">
                    <a16:rowId xmlns:a16="http://schemas.microsoft.com/office/drawing/2014/main" val="10024"/>
                  </a:ext>
                </a:extLst>
              </a:tr>
            </a:tbl>
          </a:graphicData>
        </a:graphic>
      </p:graphicFrame>
    </p:spTree>
    <p:extLst>
      <p:ext uri="{BB962C8B-B14F-4D97-AF65-F5344CB8AC3E}">
        <p14:creationId xmlns:p14="http://schemas.microsoft.com/office/powerpoint/2010/main" val="13886175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3" name="Rectangle 1">
            <a:extLst>
              <a:ext uri="{FF2B5EF4-FFF2-40B4-BE49-F238E27FC236}">
                <a16:creationId xmlns:a16="http://schemas.microsoft.com/office/drawing/2014/main" id="{E4B046A4-36D8-81EB-55ED-FFA79AF79FA3}"/>
              </a:ext>
            </a:extLst>
          </p:cNvPr>
          <p:cNvSpPr>
            <a:spLocks noChangeArrowheads="1"/>
          </p:cNvSpPr>
          <p:nvPr/>
        </p:nvSpPr>
        <p:spPr bwMode="auto">
          <a:xfrm>
            <a:off x="5113906" y="880828"/>
            <a:ext cx="4368035" cy="13849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a:r>
              <a:rPr lang="en-US" altLang="en-US" sz="2800" b="1" dirty="0">
                <a:latin typeface="Calibri" panose="020F0502020204030204" pitchFamily="34" charset="0"/>
                <a:ea typeface="Calibri" panose="020F0502020204030204" pitchFamily="34" charset="0"/>
                <a:cs typeface="Mangal" panose="02040503050203030202" pitchFamily="18" charset="0"/>
              </a:rPr>
              <a:t>4</a:t>
            </a:r>
            <a:r>
              <a:rPr kumimoji="0" lang="en-US" altLang="en-US" sz="28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Mangal" panose="02040503050203030202" pitchFamily="18" charset="0"/>
              </a:rPr>
              <a:t>.Table Name : </a:t>
            </a:r>
            <a:r>
              <a:rPr lang="en-IN" altLang="en-US" sz="2800" b="1" dirty="0"/>
              <a:t>A</a:t>
            </a:r>
            <a:r>
              <a:rPr lang="en-IN" sz="2800" b="1" dirty="0"/>
              <a:t>ddresses</a:t>
            </a:r>
            <a:endParaRPr lang="en-IN" sz="2800" dirty="0"/>
          </a:p>
          <a:p>
            <a:endParaRPr lang="en-IN" sz="2800" dirty="0"/>
          </a:p>
          <a:p>
            <a:pPr lvl="0"/>
            <a:r>
              <a:rPr lang="en-IN" sz="2800" b="1" dirty="0"/>
              <a:t>	</a:t>
            </a:r>
            <a:endParaRPr lang="en-IN" sz="2800" dirty="0"/>
          </a:p>
        </p:txBody>
      </p:sp>
      <p:graphicFrame>
        <p:nvGraphicFramePr>
          <p:cNvPr id="2" name="Table 1"/>
          <p:cNvGraphicFramePr>
            <a:graphicFrameLocks noGrp="1"/>
          </p:cNvGraphicFramePr>
          <p:nvPr>
            <p:extLst>
              <p:ext uri="{D42A27DB-BD31-4B8C-83A1-F6EECF244321}">
                <p14:modId xmlns:p14="http://schemas.microsoft.com/office/powerpoint/2010/main" val="3120453011"/>
              </p:ext>
            </p:extLst>
          </p:nvPr>
        </p:nvGraphicFramePr>
        <p:xfrm>
          <a:off x="2958352" y="1885297"/>
          <a:ext cx="8907333" cy="4184504"/>
        </p:xfrm>
        <a:graphic>
          <a:graphicData uri="http://schemas.openxmlformats.org/drawingml/2006/table">
            <a:tbl>
              <a:tblPr firstRow="1" firstCol="1" bandRow="1">
                <a:tableStyleId>{5C22544A-7EE6-4342-B048-85BDC9FD1C3A}</a:tableStyleId>
              </a:tblPr>
              <a:tblGrid>
                <a:gridCol w="2194561">
                  <a:extLst>
                    <a:ext uri="{9D8B030D-6E8A-4147-A177-3AD203B41FA5}">
                      <a16:colId xmlns:a16="http://schemas.microsoft.com/office/drawing/2014/main" val="20000"/>
                    </a:ext>
                  </a:extLst>
                </a:gridCol>
                <a:gridCol w="2216075">
                  <a:extLst>
                    <a:ext uri="{9D8B030D-6E8A-4147-A177-3AD203B41FA5}">
                      <a16:colId xmlns:a16="http://schemas.microsoft.com/office/drawing/2014/main" val="20001"/>
                    </a:ext>
                  </a:extLst>
                </a:gridCol>
                <a:gridCol w="1936377">
                  <a:extLst>
                    <a:ext uri="{9D8B030D-6E8A-4147-A177-3AD203B41FA5}">
                      <a16:colId xmlns:a16="http://schemas.microsoft.com/office/drawing/2014/main" val="20002"/>
                    </a:ext>
                  </a:extLst>
                </a:gridCol>
                <a:gridCol w="2560320">
                  <a:extLst>
                    <a:ext uri="{9D8B030D-6E8A-4147-A177-3AD203B41FA5}">
                      <a16:colId xmlns:a16="http://schemas.microsoft.com/office/drawing/2014/main" val="20003"/>
                    </a:ext>
                  </a:extLst>
                </a:gridCol>
              </a:tblGrid>
              <a:tr h="439628">
                <a:tc>
                  <a:txBody>
                    <a:bodyPr/>
                    <a:lstStyle/>
                    <a:p>
                      <a:pPr>
                        <a:lnSpc>
                          <a:spcPct val="107000"/>
                        </a:lnSpc>
                        <a:spcAft>
                          <a:spcPts val="0"/>
                        </a:spcAft>
                      </a:pPr>
                      <a:r>
                        <a:rPr lang="en-IN" sz="2000" kern="100" dirty="0">
                          <a:effectLst/>
                        </a:rPr>
                        <a:t>Field Name</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gn="ctr">
                        <a:lnSpc>
                          <a:spcPct val="107000"/>
                        </a:lnSpc>
                        <a:spcAft>
                          <a:spcPts val="0"/>
                        </a:spcAft>
                      </a:pPr>
                      <a:r>
                        <a:rPr lang="en-IN" sz="2000" kern="100" dirty="0">
                          <a:effectLst/>
                        </a:rPr>
                        <a:t>Data type</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gn="ctr">
                        <a:lnSpc>
                          <a:spcPct val="107000"/>
                        </a:lnSpc>
                        <a:spcAft>
                          <a:spcPts val="0"/>
                        </a:spcAft>
                      </a:pPr>
                      <a:r>
                        <a:rPr lang="en-IN" sz="2000" kern="100" dirty="0">
                          <a:effectLst/>
                        </a:rPr>
                        <a:t>Constrains</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gn="ctr">
                        <a:lnSpc>
                          <a:spcPct val="107000"/>
                        </a:lnSpc>
                        <a:spcAft>
                          <a:spcPts val="0"/>
                        </a:spcAft>
                      </a:pPr>
                      <a:r>
                        <a:rPr lang="en-IN" sz="2000" kern="100" dirty="0">
                          <a:effectLst/>
                        </a:rPr>
                        <a:t>Description </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extLst>
                  <a:ext uri="{0D108BD9-81ED-4DB2-BD59-A6C34878D82A}">
                    <a16:rowId xmlns:a16="http://schemas.microsoft.com/office/drawing/2014/main" val="10000"/>
                  </a:ext>
                </a:extLst>
              </a:tr>
              <a:tr h="452820">
                <a:tc>
                  <a:txBody>
                    <a:bodyPr/>
                    <a:lstStyle/>
                    <a:p>
                      <a:pPr>
                        <a:lnSpc>
                          <a:spcPct val="107000"/>
                        </a:lnSpc>
                        <a:spcAft>
                          <a:spcPts val="0"/>
                        </a:spcAft>
                      </a:pPr>
                      <a:r>
                        <a:rPr lang="en-IN" sz="2000" kern="100" dirty="0">
                          <a:effectLst/>
                        </a:rPr>
                        <a:t>id | ObjectId </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Auto-generated</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 Primary Key</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Unique identifier</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extLst>
                  <a:ext uri="{0D108BD9-81ED-4DB2-BD59-A6C34878D82A}">
                    <a16:rowId xmlns:a16="http://schemas.microsoft.com/office/drawing/2014/main" val="10001"/>
                  </a:ext>
                </a:extLst>
              </a:tr>
              <a:tr h="439628">
                <a:tc>
                  <a:txBody>
                    <a:bodyPr/>
                    <a:lstStyle/>
                    <a:p>
                      <a:pPr>
                        <a:lnSpc>
                          <a:spcPct val="107000"/>
                        </a:lnSpc>
                        <a:spcAft>
                          <a:spcPts val="0"/>
                        </a:spcAft>
                      </a:pPr>
                      <a:r>
                        <a:rPr lang="en-IN" sz="2000" kern="100" dirty="0">
                          <a:effectLst/>
                        </a:rPr>
                        <a:t>userId </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String </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Required, Foreign Key (User)</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Reference to user</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extLst>
                  <a:ext uri="{0D108BD9-81ED-4DB2-BD59-A6C34878D82A}">
                    <a16:rowId xmlns:a16="http://schemas.microsoft.com/office/drawing/2014/main" val="10002"/>
                  </a:ext>
                </a:extLst>
              </a:tr>
              <a:tr h="452820">
                <a:tc>
                  <a:txBody>
                    <a:bodyPr/>
                    <a:lstStyle/>
                    <a:p>
                      <a:pPr>
                        <a:lnSpc>
                          <a:spcPct val="107000"/>
                        </a:lnSpc>
                        <a:spcAft>
                          <a:spcPts val="0"/>
                        </a:spcAft>
                      </a:pPr>
                      <a:r>
                        <a:rPr lang="en-IN" sz="2000" kern="100" dirty="0">
                          <a:effectLst/>
                        </a:rPr>
                        <a:t>address </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String </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Required</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Street address </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extLst>
                  <a:ext uri="{0D108BD9-81ED-4DB2-BD59-A6C34878D82A}">
                    <a16:rowId xmlns:a16="http://schemas.microsoft.com/office/drawing/2014/main" val="10003"/>
                  </a:ext>
                </a:extLst>
              </a:tr>
              <a:tr h="439628">
                <a:tc>
                  <a:txBody>
                    <a:bodyPr/>
                    <a:lstStyle/>
                    <a:p>
                      <a:pPr>
                        <a:lnSpc>
                          <a:spcPct val="107000"/>
                        </a:lnSpc>
                        <a:spcAft>
                          <a:spcPts val="0"/>
                        </a:spcAft>
                      </a:pPr>
                      <a:r>
                        <a:rPr lang="en-IN" sz="2000" kern="100" dirty="0">
                          <a:effectLst/>
                        </a:rPr>
                        <a:t>city </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String </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Required</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City name</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extLst>
                  <a:ext uri="{0D108BD9-81ED-4DB2-BD59-A6C34878D82A}">
                    <a16:rowId xmlns:a16="http://schemas.microsoft.com/office/drawing/2014/main" val="10004"/>
                  </a:ext>
                </a:extLst>
              </a:tr>
              <a:tr h="439628">
                <a:tc>
                  <a:txBody>
                    <a:bodyPr/>
                    <a:lstStyle/>
                    <a:p>
                      <a:pPr>
                        <a:lnSpc>
                          <a:spcPct val="107000"/>
                        </a:lnSpc>
                        <a:spcAft>
                          <a:spcPts val="0"/>
                        </a:spcAft>
                      </a:pPr>
                      <a:r>
                        <a:rPr lang="en-IN" sz="2000" kern="100" dirty="0">
                          <a:effectLst/>
                        </a:rPr>
                        <a:t>pincode </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String </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Required</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Postal code </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extLst>
                  <a:ext uri="{0D108BD9-81ED-4DB2-BD59-A6C34878D82A}">
                    <a16:rowId xmlns:a16="http://schemas.microsoft.com/office/drawing/2014/main" val="10005"/>
                  </a:ext>
                </a:extLst>
              </a:tr>
              <a:tr h="439628">
                <a:tc>
                  <a:txBody>
                    <a:bodyPr/>
                    <a:lstStyle/>
                    <a:p>
                      <a:pPr>
                        <a:lnSpc>
                          <a:spcPct val="107000"/>
                        </a:lnSpc>
                        <a:spcAft>
                          <a:spcPts val="0"/>
                        </a:spcAft>
                      </a:pPr>
                      <a:r>
                        <a:rPr lang="en-IN" sz="2000" kern="100" dirty="0">
                          <a:effectLst/>
                        </a:rPr>
                        <a:t>phone </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String </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Required </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Contact number</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extLst>
                  <a:ext uri="{0D108BD9-81ED-4DB2-BD59-A6C34878D82A}">
                    <a16:rowId xmlns:a16="http://schemas.microsoft.com/office/drawing/2014/main" val="10006"/>
                  </a:ext>
                </a:extLst>
              </a:tr>
              <a:tr h="439628">
                <a:tc>
                  <a:txBody>
                    <a:bodyPr/>
                    <a:lstStyle/>
                    <a:p>
                      <a:pPr>
                        <a:lnSpc>
                          <a:spcPct val="107000"/>
                        </a:lnSpc>
                        <a:spcAft>
                          <a:spcPts val="0"/>
                        </a:spcAft>
                      </a:pPr>
                      <a:r>
                        <a:rPr lang="en-IN" sz="2000" kern="100" dirty="0">
                          <a:effectLst/>
                        </a:rPr>
                        <a:t>notes </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String </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Optional </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Additional notes</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extLst>
                  <a:ext uri="{0D108BD9-81ED-4DB2-BD59-A6C34878D82A}">
                    <a16:rowId xmlns:a16="http://schemas.microsoft.com/office/drawing/2014/main" val="10007"/>
                  </a:ext>
                </a:extLst>
              </a:tr>
              <a:tr h="439628">
                <a:tc>
                  <a:txBody>
                    <a:bodyPr/>
                    <a:lstStyle/>
                    <a:p>
                      <a:pPr>
                        <a:lnSpc>
                          <a:spcPct val="107000"/>
                        </a:lnSpc>
                        <a:spcAft>
                          <a:spcPts val="0"/>
                        </a:spcAft>
                      </a:pPr>
                      <a:r>
                        <a:rPr lang="en-IN" sz="2000" kern="100" dirty="0">
                          <a:effectLst/>
                        </a:rPr>
                        <a:t>timestamps </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Date</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 Auto-generated</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tc>
                  <a:txBody>
                    <a:bodyPr/>
                    <a:lstStyle/>
                    <a:p>
                      <a:pPr>
                        <a:lnSpc>
                          <a:spcPct val="107000"/>
                        </a:lnSpc>
                        <a:spcAft>
                          <a:spcPts val="0"/>
                        </a:spcAft>
                      </a:pPr>
                      <a:r>
                        <a:rPr lang="en-IN" sz="2000" kern="100" dirty="0">
                          <a:effectLst/>
                        </a:rPr>
                        <a:t>Created/Updated dates</a:t>
                      </a:r>
                      <a:endParaRPr lang="en-IN" sz="2000" kern="100" dirty="0">
                        <a:effectLst/>
                        <a:latin typeface="Calibri" panose="020F0502020204030204" pitchFamily="34" charset="0"/>
                        <a:ea typeface="Calibri" panose="020F0502020204030204" pitchFamily="34" charset="0"/>
                        <a:cs typeface="Latha"/>
                      </a:endParaRPr>
                    </a:p>
                  </a:txBody>
                  <a:tcPr marL="35619" marR="35619" marT="0" marB="0"/>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13887772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3" name="Rectangle 1">
            <a:extLst>
              <a:ext uri="{FF2B5EF4-FFF2-40B4-BE49-F238E27FC236}">
                <a16:creationId xmlns:a16="http://schemas.microsoft.com/office/drawing/2014/main" id="{E4B046A4-36D8-81EB-55ED-FFA79AF79FA3}"/>
              </a:ext>
            </a:extLst>
          </p:cNvPr>
          <p:cNvSpPr>
            <a:spLocks noChangeArrowheads="1"/>
          </p:cNvSpPr>
          <p:nvPr/>
        </p:nvSpPr>
        <p:spPr bwMode="auto">
          <a:xfrm>
            <a:off x="4874086" y="878948"/>
            <a:ext cx="5084343" cy="1815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altLang="en-US" sz="2800" b="1" dirty="0">
                <a:latin typeface="Calibri" panose="020F0502020204030204" pitchFamily="34" charset="0"/>
                <a:ea typeface="Calibri" panose="020F0502020204030204" pitchFamily="34" charset="0"/>
                <a:cs typeface="Mangal" panose="02040503050203030202" pitchFamily="18" charset="0"/>
              </a:rPr>
              <a:t>5</a:t>
            </a:r>
            <a:r>
              <a:rPr kumimoji="0" lang="en-US" altLang="en-US" sz="28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Mangal" panose="02040503050203030202" pitchFamily="18" charset="0"/>
              </a:rPr>
              <a:t>.Table Name : </a:t>
            </a:r>
            <a:r>
              <a:rPr lang="en-IN" altLang="en-US" sz="2800" b="1" dirty="0"/>
              <a:t>P</a:t>
            </a:r>
            <a:r>
              <a:rPr lang="en-IN" sz="2800" b="1" dirty="0"/>
              <a:t>roductReviews</a:t>
            </a:r>
            <a:endParaRPr lang="en-IN" sz="2800" dirty="0"/>
          </a:p>
          <a:p>
            <a:pPr lvl="0"/>
            <a:endParaRPr lang="en-IN" sz="2800" dirty="0"/>
          </a:p>
          <a:p>
            <a:endParaRPr lang="en-IN" sz="2800" dirty="0"/>
          </a:p>
          <a:p>
            <a:pPr lvl="0"/>
            <a:r>
              <a:rPr lang="en-IN" sz="2800" b="1" dirty="0"/>
              <a:t>	</a:t>
            </a:r>
            <a:endParaRPr lang="en-IN" sz="2800" dirty="0"/>
          </a:p>
        </p:txBody>
      </p:sp>
      <p:graphicFrame>
        <p:nvGraphicFramePr>
          <p:cNvPr id="2" name="Table 1"/>
          <p:cNvGraphicFramePr>
            <a:graphicFrameLocks noGrp="1"/>
          </p:cNvGraphicFramePr>
          <p:nvPr>
            <p:extLst>
              <p:ext uri="{D42A27DB-BD31-4B8C-83A1-F6EECF244321}">
                <p14:modId xmlns:p14="http://schemas.microsoft.com/office/powerpoint/2010/main" val="2104467992"/>
              </p:ext>
            </p:extLst>
          </p:nvPr>
        </p:nvGraphicFramePr>
        <p:xfrm>
          <a:off x="2806606" y="1768081"/>
          <a:ext cx="9219302" cy="4809466"/>
        </p:xfrm>
        <a:graphic>
          <a:graphicData uri="http://schemas.openxmlformats.org/drawingml/2006/table">
            <a:tbl>
              <a:tblPr firstRow="1" firstCol="1" bandRow="1">
                <a:tableStyleId>{5C22544A-7EE6-4342-B048-85BDC9FD1C3A}</a:tableStyleId>
              </a:tblPr>
              <a:tblGrid>
                <a:gridCol w="2317683">
                  <a:extLst>
                    <a:ext uri="{9D8B030D-6E8A-4147-A177-3AD203B41FA5}">
                      <a16:colId xmlns:a16="http://schemas.microsoft.com/office/drawing/2014/main" val="20000"/>
                    </a:ext>
                  </a:extLst>
                </a:gridCol>
                <a:gridCol w="2147545">
                  <a:extLst>
                    <a:ext uri="{9D8B030D-6E8A-4147-A177-3AD203B41FA5}">
                      <a16:colId xmlns:a16="http://schemas.microsoft.com/office/drawing/2014/main" val="20001"/>
                    </a:ext>
                  </a:extLst>
                </a:gridCol>
                <a:gridCol w="2146555">
                  <a:extLst>
                    <a:ext uri="{9D8B030D-6E8A-4147-A177-3AD203B41FA5}">
                      <a16:colId xmlns:a16="http://schemas.microsoft.com/office/drawing/2014/main" val="20002"/>
                    </a:ext>
                  </a:extLst>
                </a:gridCol>
                <a:gridCol w="2607519">
                  <a:extLst>
                    <a:ext uri="{9D8B030D-6E8A-4147-A177-3AD203B41FA5}">
                      <a16:colId xmlns:a16="http://schemas.microsoft.com/office/drawing/2014/main" val="20003"/>
                    </a:ext>
                  </a:extLst>
                </a:gridCol>
              </a:tblGrid>
              <a:tr h="530860">
                <a:tc>
                  <a:txBody>
                    <a:bodyPr/>
                    <a:lstStyle/>
                    <a:p>
                      <a:pPr>
                        <a:lnSpc>
                          <a:spcPct val="107000"/>
                        </a:lnSpc>
                        <a:spcAft>
                          <a:spcPts val="0"/>
                        </a:spcAft>
                      </a:pPr>
                      <a:r>
                        <a:rPr lang="en-IN" sz="2000" kern="100" dirty="0">
                          <a:effectLst/>
                        </a:rPr>
                        <a:t>Field Name</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gn="ctr">
                        <a:lnSpc>
                          <a:spcPct val="107000"/>
                        </a:lnSpc>
                        <a:spcAft>
                          <a:spcPts val="0"/>
                        </a:spcAft>
                      </a:pPr>
                      <a:r>
                        <a:rPr lang="en-IN" sz="2000" kern="100" dirty="0">
                          <a:effectLst/>
                        </a:rPr>
                        <a:t>Data type</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gn="ctr">
                        <a:lnSpc>
                          <a:spcPct val="107000"/>
                        </a:lnSpc>
                        <a:spcAft>
                          <a:spcPts val="0"/>
                        </a:spcAft>
                      </a:pPr>
                      <a:r>
                        <a:rPr lang="en-IN" sz="2000" kern="100" dirty="0">
                          <a:effectLst/>
                        </a:rPr>
                        <a:t>Constrains</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gn="ctr">
                        <a:lnSpc>
                          <a:spcPct val="107000"/>
                        </a:lnSpc>
                        <a:spcAft>
                          <a:spcPts val="0"/>
                        </a:spcAft>
                      </a:pPr>
                      <a:r>
                        <a:rPr lang="en-IN" sz="2000" kern="100" dirty="0">
                          <a:effectLst/>
                        </a:rPr>
                        <a:t>Description </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extLst>
                  <a:ext uri="{0D108BD9-81ED-4DB2-BD59-A6C34878D82A}">
                    <a16:rowId xmlns:a16="http://schemas.microsoft.com/office/drawing/2014/main" val="10000"/>
                  </a:ext>
                </a:extLst>
              </a:tr>
              <a:tr h="546838">
                <a:tc>
                  <a:txBody>
                    <a:bodyPr/>
                    <a:lstStyle/>
                    <a:p>
                      <a:pPr>
                        <a:lnSpc>
                          <a:spcPct val="107000"/>
                        </a:lnSpc>
                        <a:spcAft>
                          <a:spcPts val="0"/>
                        </a:spcAft>
                      </a:pPr>
                      <a:r>
                        <a:rPr lang="en-IN" sz="2000" kern="100" dirty="0">
                          <a:effectLst/>
                        </a:rPr>
                        <a:t>id | ObjectId </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nSpc>
                          <a:spcPct val="107000"/>
                        </a:lnSpc>
                        <a:spcAft>
                          <a:spcPts val="0"/>
                        </a:spcAft>
                      </a:pPr>
                      <a:r>
                        <a:rPr lang="en-IN" sz="2000" kern="100" dirty="0">
                          <a:effectLst/>
                        </a:rPr>
                        <a:t>Auto-generated</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nSpc>
                          <a:spcPct val="107000"/>
                        </a:lnSpc>
                        <a:spcAft>
                          <a:spcPts val="0"/>
                        </a:spcAft>
                      </a:pPr>
                      <a:r>
                        <a:rPr lang="en-IN" sz="2000" kern="100" dirty="0">
                          <a:effectLst/>
                        </a:rPr>
                        <a:t> Primary Key</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nSpc>
                          <a:spcPct val="107000"/>
                        </a:lnSpc>
                        <a:spcAft>
                          <a:spcPts val="0"/>
                        </a:spcAft>
                      </a:pPr>
                      <a:r>
                        <a:rPr lang="en-IN" sz="2000" kern="100" dirty="0">
                          <a:effectLst/>
                        </a:rPr>
                        <a:t>Unique identifier</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extLst>
                  <a:ext uri="{0D108BD9-81ED-4DB2-BD59-A6C34878D82A}">
                    <a16:rowId xmlns:a16="http://schemas.microsoft.com/office/drawing/2014/main" val="10001"/>
                  </a:ext>
                </a:extLst>
              </a:tr>
              <a:tr h="530860">
                <a:tc>
                  <a:txBody>
                    <a:bodyPr/>
                    <a:lstStyle/>
                    <a:p>
                      <a:pPr>
                        <a:lnSpc>
                          <a:spcPct val="107000"/>
                        </a:lnSpc>
                        <a:spcAft>
                          <a:spcPts val="0"/>
                        </a:spcAft>
                      </a:pPr>
                      <a:r>
                        <a:rPr lang="en-IN" sz="2000" kern="100" dirty="0">
                          <a:effectLst/>
                        </a:rPr>
                        <a:t>productId </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nSpc>
                          <a:spcPct val="107000"/>
                        </a:lnSpc>
                        <a:spcAft>
                          <a:spcPts val="0"/>
                        </a:spcAft>
                      </a:pPr>
                      <a:r>
                        <a:rPr lang="en-IN" sz="2000" kern="100" dirty="0">
                          <a:effectLst/>
                        </a:rPr>
                        <a:t>String </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nSpc>
                          <a:spcPct val="107000"/>
                        </a:lnSpc>
                        <a:spcAft>
                          <a:spcPts val="0"/>
                        </a:spcAft>
                      </a:pPr>
                      <a:r>
                        <a:rPr lang="en-IN" sz="2000" kern="100" dirty="0">
                          <a:effectLst/>
                        </a:rPr>
                        <a:t>Required, Foreign Key (Product)</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nSpc>
                          <a:spcPct val="107000"/>
                        </a:lnSpc>
                        <a:spcAft>
                          <a:spcPts val="0"/>
                        </a:spcAft>
                      </a:pPr>
                      <a:r>
                        <a:rPr lang="en-IN" sz="2000" kern="100" dirty="0">
                          <a:effectLst/>
                        </a:rPr>
                        <a:t>Reference to product </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extLst>
                  <a:ext uri="{0D108BD9-81ED-4DB2-BD59-A6C34878D82A}">
                    <a16:rowId xmlns:a16="http://schemas.microsoft.com/office/drawing/2014/main" val="10002"/>
                  </a:ext>
                </a:extLst>
              </a:tr>
              <a:tr h="546838">
                <a:tc>
                  <a:txBody>
                    <a:bodyPr/>
                    <a:lstStyle/>
                    <a:p>
                      <a:pPr>
                        <a:lnSpc>
                          <a:spcPct val="107000"/>
                        </a:lnSpc>
                        <a:spcAft>
                          <a:spcPts val="0"/>
                        </a:spcAft>
                      </a:pPr>
                      <a:r>
                        <a:rPr lang="en-IN" sz="2000" kern="100" dirty="0">
                          <a:effectLst/>
                        </a:rPr>
                        <a:t>userId </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nSpc>
                          <a:spcPct val="107000"/>
                        </a:lnSpc>
                        <a:spcAft>
                          <a:spcPts val="0"/>
                        </a:spcAft>
                      </a:pPr>
                      <a:r>
                        <a:rPr lang="en-IN" sz="2000" kern="100" dirty="0">
                          <a:effectLst/>
                        </a:rPr>
                        <a:t>String </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nSpc>
                          <a:spcPct val="107000"/>
                        </a:lnSpc>
                        <a:spcAft>
                          <a:spcPts val="0"/>
                        </a:spcAft>
                      </a:pPr>
                      <a:r>
                        <a:rPr lang="en-IN" sz="2000" kern="100" dirty="0">
                          <a:effectLst/>
                        </a:rPr>
                        <a:t>Required, Foreign Key (user)</a:t>
                      </a:r>
                    </a:p>
                    <a:p>
                      <a:pPr indent="457200">
                        <a:lnSpc>
                          <a:spcPct val="107000"/>
                        </a:lnSpc>
                        <a:spcAft>
                          <a:spcPts val="0"/>
                        </a:spcAft>
                      </a:pPr>
                      <a:r>
                        <a:rPr lang="en-IN" sz="2000" kern="100" dirty="0">
                          <a:effectLst/>
                        </a:rPr>
                        <a:t> </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nSpc>
                          <a:spcPct val="107000"/>
                        </a:lnSpc>
                        <a:spcAft>
                          <a:spcPts val="0"/>
                        </a:spcAft>
                      </a:pPr>
                      <a:r>
                        <a:rPr lang="en-IN" sz="2000" kern="100" dirty="0">
                          <a:effectLst/>
                        </a:rPr>
                        <a:t>Reference to user</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extLst>
                  <a:ext uri="{0D108BD9-81ED-4DB2-BD59-A6C34878D82A}">
                    <a16:rowId xmlns:a16="http://schemas.microsoft.com/office/drawing/2014/main" val="10003"/>
                  </a:ext>
                </a:extLst>
              </a:tr>
              <a:tr h="530860">
                <a:tc>
                  <a:txBody>
                    <a:bodyPr/>
                    <a:lstStyle/>
                    <a:p>
                      <a:pPr>
                        <a:lnSpc>
                          <a:spcPct val="107000"/>
                        </a:lnSpc>
                        <a:spcAft>
                          <a:spcPts val="0"/>
                        </a:spcAft>
                      </a:pPr>
                      <a:r>
                        <a:rPr lang="en-IN" sz="2000" kern="100" dirty="0">
                          <a:effectLst/>
                        </a:rPr>
                        <a:t>userName</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nSpc>
                          <a:spcPct val="107000"/>
                        </a:lnSpc>
                        <a:spcAft>
                          <a:spcPts val="0"/>
                        </a:spcAft>
                      </a:pPr>
                      <a:r>
                        <a:rPr lang="en-IN" sz="2000" kern="100" dirty="0">
                          <a:effectLst/>
                        </a:rPr>
                        <a:t>String </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nSpc>
                          <a:spcPct val="107000"/>
                        </a:lnSpc>
                        <a:spcAft>
                          <a:spcPts val="0"/>
                        </a:spcAft>
                      </a:pPr>
                      <a:r>
                        <a:rPr lang="en-IN" sz="2000" kern="100" dirty="0">
                          <a:effectLst/>
                        </a:rPr>
                        <a:t>Required</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nSpc>
                          <a:spcPct val="107000"/>
                        </a:lnSpc>
                        <a:spcAft>
                          <a:spcPts val="0"/>
                        </a:spcAft>
                      </a:pPr>
                      <a:r>
                        <a:rPr lang="en-IN" sz="2000" kern="100" dirty="0">
                          <a:effectLst/>
                        </a:rPr>
                        <a:t>Reviewer's name</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extLst>
                  <a:ext uri="{0D108BD9-81ED-4DB2-BD59-A6C34878D82A}">
                    <a16:rowId xmlns:a16="http://schemas.microsoft.com/office/drawing/2014/main" val="10004"/>
                  </a:ext>
                </a:extLst>
              </a:tr>
              <a:tr h="530860">
                <a:tc>
                  <a:txBody>
                    <a:bodyPr/>
                    <a:lstStyle/>
                    <a:p>
                      <a:pPr>
                        <a:lnSpc>
                          <a:spcPct val="107000"/>
                        </a:lnSpc>
                        <a:spcAft>
                          <a:spcPts val="0"/>
                        </a:spcAft>
                      </a:pPr>
                      <a:r>
                        <a:rPr lang="en-IN" sz="2000" kern="100" dirty="0">
                          <a:effectLst/>
                        </a:rPr>
                        <a:t>reviewMessage</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nSpc>
                          <a:spcPct val="107000"/>
                        </a:lnSpc>
                        <a:spcAft>
                          <a:spcPts val="0"/>
                        </a:spcAft>
                      </a:pPr>
                      <a:r>
                        <a:rPr lang="en-IN" sz="2000" kern="100" dirty="0">
                          <a:effectLst/>
                        </a:rPr>
                        <a:t>String </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nSpc>
                          <a:spcPct val="107000"/>
                        </a:lnSpc>
                        <a:spcAft>
                          <a:spcPts val="0"/>
                        </a:spcAft>
                      </a:pPr>
                      <a:r>
                        <a:rPr lang="en-IN" sz="2000" kern="100" dirty="0">
                          <a:effectLst/>
                        </a:rPr>
                        <a:t>Required</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nSpc>
                          <a:spcPct val="107000"/>
                        </a:lnSpc>
                        <a:spcAft>
                          <a:spcPts val="0"/>
                        </a:spcAft>
                      </a:pPr>
                      <a:r>
                        <a:rPr lang="en-IN" sz="2000" kern="100" dirty="0">
                          <a:effectLst/>
                        </a:rPr>
                        <a:t>Review content</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extLst>
                  <a:ext uri="{0D108BD9-81ED-4DB2-BD59-A6C34878D82A}">
                    <a16:rowId xmlns:a16="http://schemas.microsoft.com/office/drawing/2014/main" val="10005"/>
                  </a:ext>
                </a:extLst>
              </a:tr>
              <a:tr h="530860">
                <a:tc>
                  <a:txBody>
                    <a:bodyPr/>
                    <a:lstStyle/>
                    <a:p>
                      <a:pPr>
                        <a:lnSpc>
                          <a:spcPct val="107000"/>
                        </a:lnSpc>
                        <a:spcAft>
                          <a:spcPts val="0"/>
                        </a:spcAft>
                      </a:pPr>
                      <a:r>
                        <a:rPr lang="en-IN" sz="2000" kern="100" dirty="0">
                          <a:effectLst/>
                        </a:rPr>
                        <a:t>reviewValue </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nSpc>
                          <a:spcPct val="107000"/>
                        </a:lnSpc>
                        <a:spcAft>
                          <a:spcPts val="0"/>
                        </a:spcAft>
                      </a:pPr>
                      <a:r>
                        <a:rPr lang="en-IN" sz="2000" kern="100" dirty="0">
                          <a:effectLst/>
                        </a:rPr>
                        <a:t>Number </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nSpc>
                          <a:spcPct val="107000"/>
                        </a:lnSpc>
                        <a:spcAft>
                          <a:spcPts val="0"/>
                        </a:spcAft>
                      </a:pPr>
                      <a:r>
                        <a:rPr lang="en-IN" sz="2000" kern="100" dirty="0">
                          <a:effectLst/>
                        </a:rPr>
                        <a:t>Required, Range: 1-5</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nSpc>
                          <a:spcPct val="107000"/>
                        </a:lnSpc>
                        <a:spcAft>
                          <a:spcPts val="0"/>
                        </a:spcAft>
                      </a:pPr>
                      <a:r>
                        <a:rPr lang="en-IN" sz="2000" kern="100" dirty="0">
                          <a:effectLst/>
                        </a:rPr>
                        <a:t>Rating value</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extLst>
                  <a:ext uri="{0D108BD9-81ED-4DB2-BD59-A6C34878D82A}">
                    <a16:rowId xmlns:a16="http://schemas.microsoft.com/office/drawing/2014/main" val="10006"/>
                  </a:ext>
                </a:extLst>
              </a:tr>
              <a:tr h="530860">
                <a:tc>
                  <a:txBody>
                    <a:bodyPr/>
                    <a:lstStyle/>
                    <a:p>
                      <a:pPr>
                        <a:lnSpc>
                          <a:spcPct val="107000"/>
                        </a:lnSpc>
                        <a:spcAft>
                          <a:spcPts val="0"/>
                        </a:spcAft>
                      </a:pPr>
                      <a:r>
                        <a:rPr lang="en-IN" sz="2000" kern="100" dirty="0">
                          <a:effectLst/>
                        </a:rPr>
                        <a:t>timestamps </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nSpc>
                          <a:spcPct val="107000"/>
                        </a:lnSpc>
                        <a:spcAft>
                          <a:spcPts val="0"/>
                        </a:spcAft>
                      </a:pPr>
                      <a:r>
                        <a:rPr lang="en-IN" sz="2000" kern="100" dirty="0">
                          <a:effectLst/>
                        </a:rPr>
                        <a:t>Date </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nSpc>
                          <a:spcPct val="107000"/>
                        </a:lnSpc>
                        <a:spcAft>
                          <a:spcPts val="0"/>
                        </a:spcAft>
                      </a:pPr>
                      <a:r>
                        <a:rPr lang="en-IN" sz="2000" kern="100" dirty="0">
                          <a:effectLst/>
                        </a:rPr>
                        <a:t>Auto-generated</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tc>
                  <a:txBody>
                    <a:bodyPr/>
                    <a:lstStyle/>
                    <a:p>
                      <a:pPr>
                        <a:lnSpc>
                          <a:spcPct val="107000"/>
                        </a:lnSpc>
                        <a:spcAft>
                          <a:spcPts val="0"/>
                        </a:spcAft>
                      </a:pPr>
                      <a:r>
                        <a:rPr lang="en-IN" sz="2000" kern="100" dirty="0">
                          <a:effectLst/>
                        </a:rPr>
                        <a:t>Created/Updated dates </a:t>
                      </a:r>
                      <a:endParaRPr lang="en-IN" sz="2000" kern="100" dirty="0">
                        <a:effectLst/>
                        <a:latin typeface="Calibri" panose="020F0502020204030204" pitchFamily="34" charset="0"/>
                        <a:ea typeface="Calibri" panose="020F0502020204030204" pitchFamily="34" charset="0"/>
                        <a:cs typeface="Latha"/>
                      </a:endParaRPr>
                    </a:p>
                  </a:txBody>
                  <a:tcPr marL="44623" marR="44623" marT="0" marB="0"/>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21284521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3" name="Rectangle 1">
            <a:extLst>
              <a:ext uri="{FF2B5EF4-FFF2-40B4-BE49-F238E27FC236}">
                <a16:creationId xmlns:a16="http://schemas.microsoft.com/office/drawing/2014/main" id="{E4B046A4-36D8-81EB-55ED-FFA79AF79FA3}"/>
              </a:ext>
            </a:extLst>
          </p:cNvPr>
          <p:cNvSpPr>
            <a:spLocks noChangeArrowheads="1"/>
          </p:cNvSpPr>
          <p:nvPr/>
        </p:nvSpPr>
        <p:spPr bwMode="auto">
          <a:xfrm>
            <a:off x="5003178" y="792597"/>
            <a:ext cx="5084343"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a:r>
              <a:rPr lang="en-US" altLang="en-US" sz="2800" b="1" dirty="0">
                <a:latin typeface="Calibri" panose="020F0502020204030204" pitchFamily="34" charset="0"/>
                <a:ea typeface="Calibri" panose="020F0502020204030204" pitchFamily="34" charset="0"/>
                <a:cs typeface="Mangal" panose="02040503050203030202" pitchFamily="18" charset="0"/>
              </a:rPr>
              <a:t>6</a:t>
            </a:r>
            <a:r>
              <a:rPr kumimoji="0" lang="en-US" altLang="en-US" sz="28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Mangal" panose="02040503050203030202" pitchFamily="18" charset="0"/>
              </a:rPr>
              <a:t>.Table Name : </a:t>
            </a:r>
            <a:r>
              <a:rPr lang="en-IN" altLang="en-US" sz="2800" b="1" dirty="0"/>
              <a:t>C</a:t>
            </a:r>
            <a:r>
              <a:rPr lang="en-IN" sz="2800" b="1" dirty="0"/>
              <a:t>omplaints</a:t>
            </a:r>
            <a:endParaRPr lang="en-IN" sz="2800" dirty="0"/>
          </a:p>
          <a:p>
            <a:endParaRPr lang="en-IN" sz="2800" dirty="0"/>
          </a:p>
          <a:p>
            <a:pPr lvl="0"/>
            <a:endParaRPr lang="en-IN" sz="2800" dirty="0"/>
          </a:p>
          <a:p>
            <a:endParaRPr lang="en-IN" sz="2800" dirty="0"/>
          </a:p>
          <a:p>
            <a:pPr lvl="0"/>
            <a:r>
              <a:rPr lang="en-IN" sz="2800" b="1" dirty="0"/>
              <a:t>	</a:t>
            </a:r>
            <a:endParaRPr lang="en-IN" sz="2800" dirty="0"/>
          </a:p>
        </p:txBody>
      </p:sp>
      <p:graphicFrame>
        <p:nvGraphicFramePr>
          <p:cNvPr id="5" name="Table 4"/>
          <p:cNvGraphicFramePr>
            <a:graphicFrameLocks noGrp="1"/>
          </p:cNvGraphicFramePr>
          <p:nvPr>
            <p:extLst>
              <p:ext uri="{D42A27DB-BD31-4B8C-83A1-F6EECF244321}">
                <p14:modId xmlns:p14="http://schemas.microsoft.com/office/powerpoint/2010/main" val="1279864440"/>
              </p:ext>
            </p:extLst>
          </p:nvPr>
        </p:nvGraphicFramePr>
        <p:xfrm>
          <a:off x="2926079" y="1584080"/>
          <a:ext cx="8993394" cy="5302138"/>
        </p:xfrm>
        <a:graphic>
          <a:graphicData uri="http://schemas.openxmlformats.org/drawingml/2006/table">
            <a:tbl>
              <a:tblPr firstRow="1" firstCol="1" bandRow="1">
                <a:tableStyleId>{5C22544A-7EE6-4342-B048-85BDC9FD1C3A}</a:tableStyleId>
              </a:tblPr>
              <a:tblGrid>
                <a:gridCol w="2261079">
                  <a:extLst>
                    <a:ext uri="{9D8B030D-6E8A-4147-A177-3AD203B41FA5}">
                      <a16:colId xmlns:a16="http://schemas.microsoft.com/office/drawing/2014/main" val="20000"/>
                    </a:ext>
                  </a:extLst>
                </a:gridCol>
                <a:gridCol w="2094608">
                  <a:extLst>
                    <a:ext uri="{9D8B030D-6E8A-4147-A177-3AD203B41FA5}">
                      <a16:colId xmlns:a16="http://schemas.microsoft.com/office/drawing/2014/main" val="20001"/>
                    </a:ext>
                  </a:extLst>
                </a:gridCol>
                <a:gridCol w="2093626">
                  <a:extLst>
                    <a:ext uri="{9D8B030D-6E8A-4147-A177-3AD203B41FA5}">
                      <a16:colId xmlns:a16="http://schemas.microsoft.com/office/drawing/2014/main" val="20002"/>
                    </a:ext>
                  </a:extLst>
                </a:gridCol>
                <a:gridCol w="2544081">
                  <a:extLst>
                    <a:ext uri="{9D8B030D-6E8A-4147-A177-3AD203B41FA5}">
                      <a16:colId xmlns:a16="http://schemas.microsoft.com/office/drawing/2014/main" val="20003"/>
                    </a:ext>
                  </a:extLst>
                </a:gridCol>
              </a:tblGrid>
              <a:tr h="508246">
                <a:tc>
                  <a:txBody>
                    <a:bodyPr/>
                    <a:lstStyle/>
                    <a:p>
                      <a:pPr>
                        <a:lnSpc>
                          <a:spcPct val="107000"/>
                        </a:lnSpc>
                        <a:spcAft>
                          <a:spcPts val="0"/>
                        </a:spcAft>
                      </a:pPr>
                      <a:r>
                        <a:rPr lang="en-IN" sz="1900" kern="100" dirty="0">
                          <a:effectLst/>
                        </a:rPr>
                        <a:t>Field Name</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gn="ctr">
                        <a:lnSpc>
                          <a:spcPct val="107000"/>
                        </a:lnSpc>
                        <a:spcAft>
                          <a:spcPts val="0"/>
                        </a:spcAft>
                      </a:pPr>
                      <a:r>
                        <a:rPr lang="en-IN" sz="1900" kern="100" dirty="0">
                          <a:effectLst/>
                        </a:rPr>
                        <a:t>Data type</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gn="ctr">
                        <a:lnSpc>
                          <a:spcPct val="107000"/>
                        </a:lnSpc>
                        <a:spcAft>
                          <a:spcPts val="0"/>
                        </a:spcAft>
                      </a:pPr>
                      <a:r>
                        <a:rPr lang="en-IN" sz="1900" kern="100" dirty="0">
                          <a:effectLst/>
                        </a:rPr>
                        <a:t>Constrains</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gn="ctr">
                        <a:lnSpc>
                          <a:spcPct val="107000"/>
                        </a:lnSpc>
                        <a:spcAft>
                          <a:spcPts val="0"/>
                        </a:spcAft>
                      </a:pPr>
                      <a:r>
                        <a:rPr lang="en-IN" sz="1900" kern="100" dirty="0">
                          <a:effectLst/>
                        </a:rPr>
                        <a:t>Description </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extLst>
                  <a:ext uri="{0D108BD9-81ED-4DB2-BD59-A6C34878D82A}">
                    <a16:rowId xmlns:a16="http://schemas.microsoft.com/office/drawing/2014/main" val="10000"/>
                  </a:ext>
                </a:extLst>
              </a:tr>
              <a:tr h="523222">
                <a:tc>
                  <a:txBody>
                    <a:bodyPr/>
                    <a:lstStyle/>
                    <a:p>
                      <a:pPr>
                        <a:lnSpc>
                          <a:spcPct val="107000"/>
                        </a:lnSpc>
                        <a:spcAft>
                          <a:spcPts val="0"/>
                        </a:spcAft>
                      </a:pPr>
                      <a:r>
                        <a:rPr lang="en-IN" sz="1900" kern="100" dirty="0">
                          <a:effectLst/>
                        </a:rPr>
                        <a:t>id | ObjectId </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Auto-generated</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 Primary Key</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Unique identifier</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extLst>
                  <a:ext uri="{0D108BD9-81ED-4DB2-BD59-A6C34878D82A}">
                    <a16:rowId xmlns:a16="http://schemas.microsoft.com/office/drawing/2014/main" val="10001"/>
                  </a:ext>
                </a:extLst>
              </a:tr>
              <a:tr h="508246">
                <a:tc>
                  <a:txBody>
                    <a:bodyPr/>
                    <a:lstStyle/>
                    <a:p>
                      <a:pPr>
                        <a:lnSpc>
                          <a:spcPct val="107000"/>
                        </a:lnSpc>
                        <a:spcAft>
                          <a:spcPts val="0"/>
                        </a:spcAft>
                      </a:pPr>
                      <a:r>
                        <a:rPr lang="en-IN" sz="1900" kern="100" dirty="0">
                          <a:effectLst/>
                        </a:rPr>
                        <a:t>orderId </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ObjectId </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 Required, Foreign Key (Order)</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Reference to order</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extLst>
                  <a:ext uri="{0D108BD9-81ED-4DB2-BD59-A6C34878D82A}">
                    <a16:rowId xmlns:a16="http://schemas.microsoft.com/office/drawing/2014/main" val="10002"/>
                  </a:ext>
                </a:extLst>
              </a:tr>
              <a:tr h="523222">
                <a:tc>
                  <a:txBody>
                    <a:bodyPr/>
                    <a:lstStyle/>
                    <a:p>
                      <a:pPr>
                        <a:lnSpc>
                          <a:spcPct val="107000"/>
                        </a:lnSpc>
                        <a:spcAft>
                          <a:spcPts val="0"/>
                        </a:spcAft>
                      </a:pPr>
                      <a:r>
                        <a:rPr lang="en-IN" sz="1900" kern="100" dirty="0">
                          <a:effectLst/>
                        </a:rPr>
                        <a:t>complaintType</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String </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Required</a:t>
                      </a:r>
                    </a:p>
                    <a:p>
                      <a:pPr indent="457200">
                        <a:lnSpc>
                          <a:spcPct val="107000"/>
                        </a:lnSpc>
                        <a:spcAft>
                          <a:spcPts val="0"/>
                        </a:spcAft>
                      </a:pPr>
                      <a:r>
                        <a:rPr lang="en-IN" sz="1900" kern="100" dirty="0">
                          <a:effectLst/>
                        </a:rPr>
                        <a:t> </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Type of complaint</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extLst>
                  <a:ext uri="{0D108BD9-81ED-4DB2-BD59-A6C34878D82A}">
                    <a16:rowId xmlns:a16="http://schemas.microsoft.com/office/drawing/2014/main" val="10003"/>
                  </a:ext>
                </a:extLst>
              </a:tr>
              <a:tr h="508246">
                <a:tc>
                  <a:txBody>
                    <a:bodyPr/>
                    <a:lstStyle/>
                    <a:p>
                      <a:pPr>
                        <a:lnSpc>
                          <a:spcPct val="107000"/>
                        </a:lnSpc>
                        <a:spcAft>
                          <a:spcPts val="0"/>
                        </a:spcAft>
                      </a:pPr>
                      <a:r>
                        <a:rPr lang="en-IN" sz="1900" kern="100" dirty="0">
                          <a:effectLst/>
                        </a:rPr>
                        <a:t>description</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String </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Required</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Complaint details</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extLst>
                  <a:ext uri="{0D108BD9-81ED-4DB2-BD59-A6C34878D82A}">
                    <a16:rowId xmlns:a16="http://schemas.microsoft.com/office/drawing/2014/main" val="10004"/>
                  </a:ext>
                </a:extLst>
              </a:tr>
              <a:tr h="508246">
                <a:tc>
                  <a:txBody>
                    <a:bodyPr/>
                    <a:lstStyle/>
                    <a:p>
                      <a:pPr>
                        <a:lnSpc>
                          <a:spcPct val="107000"/>
                        </a:lnSpc>
                        <a:spcAft>
                          <a:spcPts val="0"/>
                        </a:spcAft>
                      </a:pPr>
                      <a:r>
                        <a:rPr lang="en-IN" sz="1900" kern="100" dirty="0">
                          <a:effectLst/>
                        </a:rPr>
                        <a:t>defectImage</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String </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Optional </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 Image URL of defect</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extLst>
                  <a:ext uri="{0D108BD9-81ED-4DB2-BD59-A6C34878D82A}">
                    <a16:rowId xmlns:a16="http://schemas.microsoft.com/office/drawing/2014/main" val="10005"/>
                  </a:ext>
                </a:extLst>
              </a:tr>
              <a:tr h="508246">
                <a:tc>
                  <a:txBody>
                    <a:bodyPr/>
                    <a:lstStyle/>
                    <a:p>
                      <a:pPr>
                        <a:lnSpc>
                          <a:spcPct val="107000"/>
                        </a:lnSpc>
                        <a:spcAft>
                          <a:spcPts val="0"/>
                        </a:spcAft>
                      </a:pPr>
                      <a:r>
                        <a:rPr lang="en-IN" sz="1900" kern="100" dirty="0">
                          <a:effectLst/>
                        </a:rPr>
                        <a:t>userEmail </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String </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Required </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Complainant's email </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extLst>
                  <a:ext uri="{0D108BD9-81ED-4DB2-BD59-A6C34878D82A}">
                    <a16:rowId xmlns:a16="http://schemas.microsoft.com/office/drawing/2014/main" val="10006"/>
                  </a:ext>
                </a:extLst>
              </a:tr>
              <a:tr h="559434">
                <a:tc>
                  <a:txBody>
                    <a:bodyPr/>
                    <a:lstStyle/>
                    <a:p>
                      <a:pPr>
                        <a:lnSpc>
                          <a:spcPct val="107000"/>
                        </a:lnSpc>
                        <a:spcAft>
                          <a:spcPts val="0"/>
                        </a:spcAft>
                      </a:pPr>
                      <a:r>
                        <a:rPr lang="en-IN" sz="1900" kern="100" dirty="0">
                          <a:effectLst/>
                        </a:rPr>
                        <a:t> status</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String </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Enum: ["pending", "done", "rejected"], Default: "pending"</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Complaint status</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extLst>
                  <a:ext uri="{0D108BD9-81ED-4DB2-BD59-A6C34878D82A}">
                    <a16:rowId xmlns:a16="http://schemas.microsoft.com/office/drawing/2014/main" val="10007"/>
                  </a:ext>
                </a:extLst>
              </a:tr>
              <a:tr h="508246">
                <a:tc>
                  <a:txBody>
                    <a:bodyPr/>
                    <a:lstStyle/>
                    <a:p>
                      <a:pPr>
                        <a:lnSpc>
                          <a:spcPct val="107000"/>
                        </a:lnSpc>
                        <a:spcAft>
                          <a:spcPts val="0"/>
                        </a:spcAft>
                      </a:pPr>
                      <a:r>
                        <a:rPr lang="en-IN" sz="1900" kern="100" dirty="0">
                          <a:effectLst/>
                        </a:rPr>
                        <a:t>createdAt </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Date </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Auto-generated, Default: Date.now</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tc>
                  <a:txBody>
                    <a:bodyPr/>
                    <a:lstStyle/>
                    <a:p>
                      <a:pPr>
                        <a:lnSpc>
                          <a:spcPct val="107000"/>
                        </a:lnSpc>
                        <a:spcAft>
                          <a:spcPts val="0"/>
                        </a:spcAft>
                      </a:pPr>
                      <a:r>
                        <a:rPr lang="en-IN" sz="1900" kern="100" dirty="0">
                          <a:effectLst/>
                        </a:rPr>
                        <a:t> Submission date</a:t>
                      </a:r>
                      <a:endParaRPr lang="en-IN" sz="1900" kern="100" dirty="0">
                        <a:effectLst/>
                        <a:latin typeface="Calibri" panose="020F0502020204030204" pitchFamily="34" charset="0"/>
                        <a:ea typeface="Calibri" panose="020F0502020204030204" pitchFamily="34" charset="0"/>
                        <a:cs typeface="Latha"/>
                      </a:endParaRPr>
                    </a:p>
                  </a:txBody>
                  <a:tcPr marL="41932" marR="41932" marT="0" marB="0"/>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35405775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3" name="Rectangle 1">
            <a:extLst>
              <a:ext uri="{FF2B5EF4-FFF2-40B4-BE49-F238E27FC236}">
                <a16:creationId xmlns:a16="http://schemas.microsoft.com/office/drawing/2014/main" id="{E4B046A4-36D8-81EB-55ED-FFA79AF79FA3}"/>
              </a:ext>
            </a:extLst>
          </p:cNvPr>
          <p:cNvSpPr>
            <a:spLocks noChangeArrowheads="1"/>
          </p:cNvSpPr>
          <p:nvPr/>
        </p:nvSpPr>
        <p:spPr bwMode="auto">
          <a:xfrm>
            <a:off x="5465757" y="813302"/>
            <a:ext cx="5084343"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altLang="en-US" sz="2800" b="1" dirty="0">
                <a:latin typeface="Calibri" panose="020F0502020204030204" pitchFamily="34" charset="0"/>
                <a:ea typeface="Calibri" panose="020F0502020204030204" pitchFamily="34" charset="0"/>
                <a:cs typeface="Mangal" panose="02040503050203030202" pitchFamily="18" charset="0"/>
              </a:rPr>
              <a:t>7</a:t>
            </a:r>
            <a:r>
              <a:rPr kumimoji="0" lang="en-US" altLang="en-US" sz="28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Mangal" panose="02040503050203030202" pitchFamily="18" charset="0"/>
              </a:rPr>
              <a:t>.Table Name : </a:t>
            </a:r>
            <a:r>
              <a:rPr lang="en-IN" altLang="en-US" sz="2800" b="1" dirty="0"/>
              <a:t>F</a:t>
            </a:r>
            <a:r>
              <a:rPr lang="en-IN" sz="2800" b="1" dirty="0"/>
              <a:t>eatures</a:t>
            </a:r>
            <a:endParaRPr lang="en-IN" sz="2800" dirty="0"/>
          </a:p>
          <a:p>
            <a:pPr lvl="0"/>
            <a:endParaRPr lang="en-IN" sz="2800" dirty="0"/>
          </a:p>
          <a:p>
            <a:endParaRPr lang="en-IN" sz="2800" dirty="0"/>
          </a:p>
          <a:p>
            <a:pPr lvl="0"/>
            <a:endParaRPr lang="en-IN" sz="2800" dirty="0"/>
          </a:p>
          <a:p>
            <a:endParaRPr lang="en-IN" sz="2800" dirty="0"/>
          </a:p>
          <a:p>
            <a:pPr lvl="0"/>
            <a:r>
              <a:rPr lang="en-IN" sz="2800" b="1" dirty="0"/>
              <a:t>	</a:t>
            </a:r>
            <a:endParaRPr lang="en-IN" sz="2800" dirty="0"/>
          </a:p>
        </p:txBody>
      </p:sp>
      <p:graphicFrame>
        <p:nvGraphicFramePr>
          <p:cNvPr id="6" name="Table 5"/>
          <p:cNvGraphicFramePr>
            <a:graphicFrameLocks noGrp="1"/>
          </p:cNvGraphicFramePr>
          <p:nvPr>
            <p:extLst>
              <p:ext uri="{D42A27DB-BD31-4B8C-83A1-F6EECF244321}">
                <p14:modId xmlns:p14="http://schemas.microsoft.com/office/powerpoint/2010/main" val="3998060191"/>
              </p:ext>
            </p:extLst>
          </p:nvPr>
        </p:nvGraphicFramePr>
        <p:xfrm>
          <a:off x="3043275" y="1818565"/>
          <a:ext cx="8745966" cy="4388600"/>
        </p:xfrm>
        <a:graphic>
          <a:graphicData uri="http://schemas.openxmlformats.org/drawingml/2006/table">
            <a:tbl>
              <a:tblPr firstRow="1" firstCol="1" bandRow="1">
                <a:tableStyleId>{5C22544A-7EE6-4342-B048-85BDC9FD1C3A}</a:tableStyleId>
              </a:tblPr>
              <a:tblGrid>
                <a:gridCol w="2090686">
                  <a:extLst>
                    <a:ext uri="{9D8B030D-6E8A-4147-A177-3AD203B41FA5}">
                      <a16:colId xmlns:a16="http://schemas.microsoft.com/office/drawing/2014/main" val="20000"/>
                    </a:ext>
                  </a:extLst>
                </a:gridCol>
                <a:gridCol w="1936759">
                  <a:extLst>
                    <a:ext uri="{9D8B030D-6E8A-4147-A177-3AD203B41FA5}">
                      <a16:colId xmlns:a16="http://schemas.microsoft.com/office/drawing/2014/main" val="20001"/>
                    </a:ext>
                  </a:extLst>
                </a:gridCol>
                <a:gridCol w="1935854">
                  <a:extLst>
                    <a:ext uri="{9D8B030D-6E8A-4147-A177-3AD203B41FA5}">
                      <a16:colId xmlns:a16="http://schemas.microsoft.com/office/drawing/2014/main" val="20002"/>
                    </a:ext>
                  </a:extLst>
                </a:gridCol>
                <a:gridCol w="2782667">
                  <a:extLst>
                    <a:ext uri="{9D8B030D-6E8A-4147-A177-3AD203B41FA5}">
                      <a16:colId xmlns:a16="http://schemas.microsoft.com/office/drawing/2014/main" val="20003"/>
                    </a:ext>
                  </a:extLst>
                </a:gridCol>
              </a:tblGrid>
              <a:tr h="867496">
                <a:tc>
                  <a:txBody>
                    <a:bodyPr/>
                    <a:lstStyle/>
                    <a:p>
                      <a:pPr>
                        <a:lnSpc>
                          <a:spcPct val="107000"/>
                        </a:lnSpc>
                        <a:spcAft>
                          <a:spcPts val="0"/>
                        </a:spcAft>
                      </a:pPr>
                      <a:r>
                        <a:rPr lang="en-IN" sz="2000" kern="100" dirty="0">
                          <a:effectLst/>
                        </a:rPr>
                        <a:t>Field Name</a:t>
                      </a:r>
                      <a:endParaRPr lang="en-IN" sz="2000" kern="100" dirty="0">
                        <a:effectLst/>
                        <a:latin typeface="Calibri" panose="020F0502020204030204" pitchFamily="34" charset="0"/>
                        <a:ea typeface="Calibri" panose="020F0502020204030204" pitchFamily="34" charset="0"/>
                        <a:cs typeface="Latha"/>
                      </a:endParaRPr>
                    </a:p>
                  </a:txBody>
                  <a:tcPr marL="68580" marR="68580" marT="0" marB="0"/>
                </a:tc>
                <a:tc>
                  <a:txBody>
                    <a:bodyPr/>
                    <a:lstStyle/>
                    <a:p>
                      <a:pPr algn="ctr">
                        <a:lnSpc>
                          <a:spcPct val="107000"/>
                        </a:lnSpc>
                        <a:spcAft>
                          <a:spcPts val="0"/>
                        </a:spcAft>
                      </a:pPr>
                      <a:r>
                        <a:rPr lang="en-IN" sz="2000" kern="100" dirty="0">
                          <a:effectLst/>
                        </a:rPr>
                        <a:t>Data type</a:t>
                      </a:r>
                      <a:endParaRPr lang="en-IN" sz="2000" kern="100" dirty="0">
                        <a:effectLst/>
                        <a:latin typeface="Calibri" panose="020F0502020204030204" pitchFamily="34" charset="0"/>
                        <a:ea typeface="Calibri" panose="020F0502020204030204" pitchFamily="34" charset="0"/>
                        <a:cs typeface="Latha"/>
                      </a:endParaRPr>
                    </a:p>
                  </a:txBody>
                  <a:tcPr marL="68580" marR="68580" marT="0" marB="0"/>
                </a:tc>
                <a:tc>
                  <a:txBody>
                    <a:bodyPr/>
                    <a:lstStyle/>
                    <a:p>
                      <a:pPr algn="ctr">
                        <a:lnSpc>
                          <a:spcPct val="107000"/>
                        </a:lnSpc>
                        <a:spcAft>
                          <a:spcPts val="0"/>
                        </a:spcAft>
                      </a:pPr>
                      <a:r>
                        <a:rPr lang="en-IN" sz="2000" kern="100" dirty="0">
                          <a:effectLst/>
                        </a:rPr>
                        <a:t>Constrains</a:t>
                      </a:r>
                      <a:endParaRPr lang="en-IN" sz="2000" kern="100" dirty="0">
                        <a:effectLst/>
                        <a:latin typeface="Calibri" panose="020F0502020204030204" pitchFamily="34" charset="0"/>
                        <a:ea typeface="Calibri" panose="020F0502020204030204" pitchFamily="34" charset="0"/>
                        <a:cs typeface="Latha"/>
                      </a:endParaRPr>
                    </a:p>
                  </a:txBody>
                  <a:tcPr marL="68580" marR="68580" marT="0" marB="0"/>
                </a:tc>
                <a:tc>
                  <a:txBody>
                    <a:bodyPr/>
                    <a:lstStyle/>
                    <a:p>
                      <a:pPr algn="ctr">
                        <a:lnSpc>
                          <a:spcPct val="107000"/>
                        </a:lnSpc>
                        <a:spcAft>
                          <a:spcPts val="0"/>
                        </a:spcAft>
                      </a:pPr>
                      <a:r>
                        <a:rPr lang="en-IN" sz="2000" kern="100" dirty="0">
                          <a:effectLst/>
                        </a:rPr>
                        <a:t>Description </a:t>
                      </a:r>
                      <a:endParaRPr lang="en-IN" sz="2000" kern="100" dirty="0">
                        <a:effectLst/>
                        <a:latin typeface="Calibri" panose="020F0502020204030204" pitchFamily="34" charset="0"/>
                        <a:ea typeface="Calibri" panose="020F0502020204030204" pitchFamily="34" charset="0"/>
                        <a:cs typeface="Latha"/>
                      </a:endParaRPr>
                    </a:p>
                  </a:txBody>
                  <a:tcPr marL="68580" marR="68580" marT="0" marB="0"/>
                </a:tc>
                <a:extLst>
                  <a:ext uri="{0D108BD9-81ED-4DB2-BD59-A6C34878D82A}">
                    <a16:rowId xmlns:a16="http://schemas.microsoft.com/office/drawing/2014/main" val="10000"/>
                  </a:ext>
                </a:extLst>
              </a:tr>
              <a:tr h="893056">
                <a:tc>
                  <a:txBody>
                    <a:bodyPr/>
                    <a:lstStyle/>
                    <a:p>
                      <a:pPr>
                        <a:lnSpc>
                          <a:spcPct val="107000"/>
                        </a:lnSpc>
                        <a:spcAft>
                          <a:spcPts val="0"/>
                        </a:spcAft>
                      </a:pPr>
                      <a:r>
                        <a:rPr lang="en-IN" sz="2000" kern="100" dirty="0">
                          <a:effectLst/>
                        </a:rPr>
                        <a:t>id | ObjectId </a:t>
                      </a:r>
                      <a:endParaRPr lang="en-IN" sz="2000" kern="100" dirty="0">
                        <a:effectLst/>
                        <a:latin typeface="Calibri" panose="020F0502020204030204" pitchFamily="34" charset="0"/>
                        <a:ea typeface="Calibri" panose="020F0502020204030204" pitchFamily="34" charset="0"/>
                        <a:cs typeface="Latha"/>
                      </a:endParaRPr>
                    </a:p>
                  </a:txBody>
                  <a:tcPr marL="68580" marR="68580" marT="0" marB="0"/>
                </a:tc>
                <a:tc>
                  <a:txBody>
                    <a:bodyPr/>
                    <a:lstStyle/>
                    <a:p>
                      <a:pPr>
                        <a:lnSpc>
                          <a:spcPct val="107000"/>
                        </a:lnSpc>
                        <a:spcAft>
                          <a:spcPts val="0"/>
                        </a:spcAft>
                      </a:pPr>
                      <a:r>
                        <a:rPr lang="en-IN" sz="2000" kern="100" dirty="0">
                          <a:effectLst/>
                        </a:rPr>
                        <a:t>Auto-generated</a:t>
                      </a:r>
                      <a:endParaRPr lang="en-IN" sz="2000" kern="100" dirty="0">
                        <a:effectLst/>
                        <a:latin typeface="Calibri" panose="020F0502020204030204" pitchFamily="34" charset="0"/>
                        <a:ea typeface="Calibri" panose="020F0502020204030204" pitchFamily="34" charset="0"/>
                        <a:cs typeface="Latha"/>
                      </a:endParaRPr>
                    </a:p>
                  </a:txBody>
                  <a:tcPr marL="68580" marR="68580" marT="0" marB="0"/>
                </a:tc>
                <a:tc>
                  <a:txBody>
                    <a:bodyPr/>
                    <a:lstStyle/>
                    <a:p>
                      <a:pPr>
                        <a:lnSpc>
                          <a:spcPct val="107000"/>
                        </a:lnSpc>
                        <a:spcAft>
                          <a:spcPts val="0"/>
                        </a:spcAft>
                      </a:pPr>
                      <a:r>
                        <a:rPr lang="en-IN" sz="2000" kern="100" dirty="0">
                          <a:effectLst/>
                        </a:rPr>
                        <a:t> Primary Key</a:t>
                      </a:r>
                      <a:endParaRPr lang="en-IN" sz="2000" kern="100" dirty="0">
                        <a:effectLst/>
                        <a:latin typeface="Calibri" panose="020F0502020204030204" pitchFamily="34" charset="0"/>
                        <a:ea typeface="Calibri" panose="020F0502020204030204" pitchFamily="34" charset="0"/>
                        <a:cs typeface="Latha"/>
                      </a:endParaRPr>
                    </a:p>
                  </a:txBody>
                  <a:tcPr marL="68580" marR="68580" marT="0" marB="0"/>
                </a:tc>
                <a:tc>
                  <a:txBody>
                    <a:bodyPr/>
                    <a:lstStyle/>
                    <a:p>
                      <a:pPr>
                        <a:lnSpc>
                          <a:spcPct val="107000"/>
                        </a:lnSpc>
                        <a:spcAft>
                          <a:spcPts val="0"/>
                        </a:spcAft>
                      </a:pPr>
                      <a:r>
                        <a:rPr lang="en-IN" sz="2000" kern="100" dirty="0">
                          <a:effectLst/>
                        </a:rPr>
                        <a:t>Unique identifier</a:t>
                      </a:r>
                      <a:endParaRPr lang="en-IN" sz="2000" kern="100" dirty="0">
                        <a:effectLst/>
                        <a:latin typeface="Calibri" panose="020F0502020204030204" pitchFamily="34" charset="0"/>
                        <a:ea typeface="Calibri" panose="020F0502020204030204" pitchFamily="34" charset="0"/>
                        <a:cs typeface="Latha"/>
                      </a:endParaRPr>
                    </a:p>
                  </a:txBody>
                  <a:tcPr marL="68580" marR="68580" marT="0" marB="0"/>
                </a:tc>
                <a:extLst>
                  <a:ext uri="{0D108BD9-81ED-4DB2-BD59-A6C34878D82A}">
                    <a16:rowId xmlns:a16="http://schemas.microsoft.com/office/drawing/2014/main" val="10001"/>
                  </a:ext>
                </a:extLst>
              </a:tr>
              <a:tr h="867496">
                <a:tc>
                  <a:txBody>
                    <a:bodyPr/>
                    <a:lstStyle/>
                    <a:p>
                      <a:pPr>
                        <a:lnSpc>
                          <a:spcPct val="107000"/>
                        </a:lnSpc>
                        <a:spcAft>
                          <a:spcPts val="0"/>
                        </a:spcAft>
                      </a:pPr>
                      <a:r>
                        <a:rPr lang="en-IN" sz="2000" kern="100" dirty="0">
                          <a:effectLst/>
                        </a:rPr>
                        <a:t>image </a:t>
                      </a:r>
                      <a:endParaRPr lang="en-IN" sz="2000" kern="100" dirty="0">
                        <a:effectLst/>
                        <a:latin typeface="Calibri" panose="020F0502020204030204" pitchFamily="34" charset="0"/>
                        <a:ea typeface="Calibri" panose="020F0502020204030204" pitchFamily="34" charset="0"/>
                        <a:cs typeface="Latha"/>
                      </a:endParaRPr>
                    </a:p>
                  </a:txBody>
                  <a:tcPr marL="68580" marR="68580" marT="0" marB="0"/>
                </a:tc>
                <a:tc>
                  <a:txBody>
                    <a:bodyPr/>
                    <a:lstStyle/>
                    <a:p>
                      <a:pPr>
                        <a:lnSpc>
                          <a:spcPct val="107000"/>
                        </a:lnSpc>
                        <a:spcAft>
                          <a:spcPts val="0"/>
                        </a:spcAft>
                      </a:pPr>
                      <a:r>
                        <a:rPr lang="en-IN" sz="2000" kern="100" dirty="0">
                          <a:effectLst/>
                        </a:rPr>
                        <a:t>String </a:t>
                      </a:r>
                      <a:endParaRPr lang="en-IN" sz="2000" kern="100" dirty="0">
                        <a:effectLst/>
                        <a:latin typeface="Calibri" panose="020F0502020204030204" pitchFamily="34" charset="0"/>
                        <a:ea typeface="Calibri" panose="020F0502020204030204" pitchFamily="34" charset="0"/>
                        <a:cs typeface="Latha"/>
                      </a:endParaRPr>
                    </a:p>
                  </a:txBody>
                  <a:tcPr marL="68580" marR="68580" marT="0" marB="0"/>
                </a:tc>
                <a:tc>
                  <a:txBody>
                    <a:bodyPr/>
                    <a:lstStyle/>
                    <a:p>
                      <a:pPr>
                        <a:lnSpc>
                          <a:spcPct val="107000"/>
                        </a:lnSpc>
                        <a:spcAft>
                          <a:spcPts val="0"/>
                        </a:spcAft>
                      </a:pPr>
                      <a:r>
                        <a:rPr lang="en-IN" sz="2000" kern="100" dirty="0">
                          <a:effectLst/>
                        </a:rPr>
                        <a:t>Required </a:t>
                      </a:r>
                      <a:endParaRPr lang="en-IN" sz="2000" kern="100" dirty="0">
                        <a:effectLst/>
                        <a:latin typeface="Calibri" panose="020F0502020204030204" pitchFamily="34" charset="0"/>
                        <a:ea typeface="Calibri" panose="020F0502020204030204" pitchFamily="34" charset="0"/>
                        <a:cs typeface="Latha"/>
                      </a:endParaRPr>
                    </a:p>
                  </a:txBody>
                  <a:tcPr marL="68580" marR="68580" marT="0" marB="0"/>
                </a:tc>
                <a:tc>
                  <a:txBody>
                    <a:bodyPr/>
                    <a:lstStyle/>
                    <a:p>
                      <a:pPr>
                        <a:lnSpc>
                          <a:spcPct val="107000"/>
                        </a:lnSpc>
                        <a:spcAft>
                          <a:spcPts val="0"/>
                        </a:spcAft>
                      </a:pPr>
                      <a:r>
                        <a:rPr lang="en-IN" sz="2000" kern="100" dirty="0">
                          <a:effectLst/>
                        </a:rPr>
                        <a:t> Feature image URL</a:t>
                      </a:r>
                      <a:endParaRPr lang="en-IN" sz="2000" kern="100" dirty="0">
                        <a:effectLst/>
                        <a:latin typeface="Calibri" panose="020F0502020204030204" pitchFamily="34" charset="0"/>
                        <a:ea typeface="Calibri" panose="020F0502020204030204" pitchFamily="34" charset="0"/>
                        <a:cs typeface="Latha"/>
                      </a:endParaRPr>
                    </a:p>
                  </a:txBody>
                  <a:tcPr marL="68580" marR="68580" marT="0" marB="0"/>
                </a:tc>
                <a:extLst>
                  <a:ext uri="{0D108BD9-81ED-4DB2-BD59-A6C34878D82A}">
                    <a16:rowId xmlns:a16="http://schemas.microsoft.com/office/drawing/2014/main" val="10002"/>
                  </a:ext>
                </a:extLst>
              </a:tr>
              <a:tr h="893056">
                <a:tc>
                  <a:txBody>
                    <a:bodyPr/>
                    <a:lstStyle/>
                    <a:p>
                      <a:pPr>
                        <a:lnSpc>
                          <a:spcPct val="107000"/>
                        </a:lnSpc>
                        <a:spcAft>
                          <a:spcPts val="0"/>
                        </a:spcAft>
                      </a:pPr>
                      <a:r>
                        <a:rPr lang="en-IN" sz="2000" kern="100" dirty="0">
                          <a:effectLst/>
                        </a:rPr>
                        <a:t>createdAt </a:t>
                      </a:r>
                      <a:endParaRPr lang="en-IN" sz="2000" kern="100" dirty="0">
                        <a:effectLst/>
                        <a:latin typeface="Calibri" panose="020F0502020204030204" pitchFamily="34" charset="0"/>
                        <a:ea typeface="Calibri" panose="020F0502020204030204" pitchFamily="34" charset="0"/>
                        <a:cs typeface="Latha"/>
                      </a:endParaRPr>
                    </a:p>
                  </a:txBody>
                  <a:tcPr marL="68580" marR="68580" marT="0" marB="0"/>
                </a:tc>
                <a:tc>
                  <a:txBody>
                    <a:bodyPr/>
                    <a:lstStyle/>
                    <a:p>
                      <a:pPr>
                        <a:lnSpc>
                          <a:spcPct val="107000"/>
                        </a:lnSpc>
                        <a:spcAft>
                          <a:spcPts val="0"/>
                        </a:spcAft>
                      </a:pPr>
                      <a:r>
                        <a:rPr lang="en-IN" sz="2000" kern="100" dirty="0">
                          <a:effectLst/>
                        </a:rPr>
                        <a:t>Date </a:t>
                      </a:r>
                      <a:endParaRPr lang="en-IN" sz="2000" kern="100" dirty="0">
                        <a:effectLst/>
                        <a:latin typeface="Calibri" panose="020F0502020204030204" pitchFamily="34" charset="0"/>
                        <a:ea typeface="Calibri" panose="020F0502020204030204" pitchFamily="34" charset="0"/>
                        <a:cs typeface="Latha"/>
                      </a:endParaRPr>
                    </a:p>
                  </a:txBody>
                  <a:tcPr marL="68580" marR="68580" marT="0" marB="0"/>
                </a:tc>
                <a:tc>
                  <a:txBody>
                    <a:bodyPr/>
                    <a:lstStyle/>
                    <a:p>
                      <a:pPr>
                        <a:lnSpc>
                          <a:spcPct val="107000"/>
                        </a:lnSpc>
                        <a:spcAft>
                          <a:spcPts val="0"/>
                        </a:spcAft>
                      </a:pPr>
                      <a:r>
                        <a:rPr lang="en-IN" sz="2000" kern="100" dirty="0">
                          <a:effectLst/>
                        </a:rPr>
                        <a:t>Auto-generated </a:t>
                      </a:r>
                      <a:endParaRPr lang="en-IN" sz="2000" kern="100" dirty="0">
                        <a:effectLst/>
                        <a:latin typeface="Calibri" panose="020F0502020204030204" pitchFamily="34" charset="0"/>
                        <a:ea typeface="Calibri" panose="020F0502020204030204" pitchFamily="34" charset="0"/>
                        <a:cs typeface="Latha"/>
                      </a:endParaRPr>
                    </a:p>
                  </a:txBody>
                  <a:tcPr marL="68580" marR="68580" marT="0" marB="0"/>
                </a:tc>
                <a:tc>
                  <a:txBody>
                    <a:bodyPr/>
                    <a:lstStyle/>
                    <a:p>
                      <a:pPr>
                        <a:lnSpc>
                          <a:spcPct val="107000"/>
                        </a:lnSpc>
                        <a:spcAft>
                          <a:spcPts val="0"/>
                        </a:spcAft>
                      </a:pPr>
                      <a:r>
                        <a:rPr lang="en-IN" sz="2000" kern="100" dirty="0">
                          <a:effectLst/>
                        </a:rPr>
                        <a:t>Creation timestamp</a:t>
                      </a:r>
                      <a:endParaRPr lang="en-IN" sz="2000" kern="100" dirty="0">
                        <a:effectLst/>
                        <a:latin typeface="Calibri" panose="020F0502020204030204" pitchFamily="34" charset="0"/>
                        <a:ea typeface="Calibri" panose="020F0502020204030204" pitchFamily="34" charset="0"/>
                        <a:cs typeface="Latha"/>
                      </a:endParaRPr>
                    </a:p>
                  </a:txBody>
                  <a:tcPr marL="68580" marR="68580" marT="0" marB="0"/>
                </a:tc>
                <a:extLst>
                  <a:ext uri="{0D108BD9-81ED-4DB2-BD59-A6C34878D82A}">
                    <a16:rowId xmlns:a16="http://schemas.microsoft.com/office/drawing/2014/main" val="10003"/>
                  </a:ext>
                </a:extLst>
              </a:tr>
              <a:tr h="867496">
                <a:tc>
                  <a:txBody>
                    <a:bodyPr/>
                    <a:lstStyle/>
                    <a:p>
                      <a:pPr>
                        <a:lnSpc>
                          <a:spcPct val="107000"/>
                        </a:lnSpc>
                        <a:spcAft>
                          <a:spcPts val="0"/>
                        </a:spcAft>
                      </a:pPr>
                      <a:r>
                        <a:rPr lang="en-IN" sz="2000" kern="100" dirty="0">
                          <a:effectLst/>
                        </a:rPr>
                        <a:t>updatedAt </a:t>
                      </a:r>
                      <a:endParaRPr lang="en-IN" sz="2000" kern="100" dirty="0">
                        <a:effectLst/>
                        <a:latin typeface="Calibri" panose="020F0502020204030204" pitchFamily="34" charset="0"/>
                        <a:ea typeface="Calibri" panose="020F0502020204030204" pitchFamily="34" charset="0"/>
                        <a:cs typeface="Latha"/>
                      </a:endParaRPr>
                    </a:p>
                  </a:txBody>
                  <a:tcPr marL="68580" marR="68580" marT="0" marB="0"/>
                </a:tc>
                <a:tc>
                  <a:txBody>
                    <a:bodyPr/>
                    <a:lstStyle/>
                    <a:p>
                      <a:pPr>
                        <a:lnSpc>
                          <a:spcPct val="107000"/>
                        </a:lnSpc>
                        <a:spcAft>
                          <a:spcPts val="0"/>
                        </a:spcAft>
                      </a:pPr>
                      <a:r>
                        <a:rPr lang="en-IN" sz="2000" kern="100" dirty="0">
                          <a:effectLst/>
                        </a:rPr>
                        <a:t>Date </a:t>
                      </a:r>
                      <a:endParaRPr lang="en-IN" sz="2000" kern="100" dirty="0">
                        <a:effectLst/>
                        <a:latin typeface="Calibri" panose="020F0502020204030204" pitchFamily="34" charset="0"/>
                        <a:ea typeface="Calibri" panose="020F0502020204030204" pitchFamily="34" charset="0"/>
                        <a:cs typeface="Latha"/>
                      </a:endParaRPr>
                    </a:p>
                  </a:txBody>
                  <a:tcPr marL="68580" marR="68580" marT="0" marB="0"/>
                </a:tc>
                <a:tc>
                  <a:txBody>
                    <a:bodyPr/>
                    <a:lstStyle/>
                    <a:p>
                      <a:pPr>
                        <a:lnSpc>
                          <a:spcPct val="107000"/>
                        </a:lnSpc>
                        <a:spcAft>
                          <a:spcPts val="0"/>
                        </a:spcAft>
                      </a:pPr>
                      <a:r>
                        <a:rPr lang="en-IN" sz="2000" kern="100" dirty="0">
                          <a:effectLst/>
                        </a:rPr>
                        <a:t> Auto-generated </a:t>
                      </a:r>
                      <a:endParaRPr lang="en-IN" sz="2000" kern="100" dirty="0">
                        <a:effectLst/>
                        <a:latin typeface="Calibri" panose="020F0502020204030204" pitchFamily="34" charset="0"/>
                        <a:ea typeface="Calibri" panose="020F0502020204030204" pitchFamily="34" charset="0"/>
                        <a:cs typeface="Latha"/>
                      </a:endParaRPr>
                    </a:p>
                  </a:txBody>
                  <a:tcPr marL="68580" marR="68580" marT="0" marB="0"/>
                </a:tc>
                <a:tc>
                  <a:txBody>
                    <a:bodyPr/>
                    <a:lstStyle/>
                    <a:p>
                      <a:pPr>
                        <a:lnSpc>
                          <a:spcPct val="107000"/>
                        </a:lnSpc>
                        <a:spcAft>
                          <a:spcPts val="0"/>
                        </a:spcAft>
                      </a:pPr>
                      <a:r>
                        <a:rPr lang="en-IN" sz="2000" kern="100" dirty="0">
                          <a:effectLst/>
                        </a:rPr>
                        <a:t>Update timestamp</a:t>
                      </a:r>
                      <a:endParaRPr lang="en-IN" sz="2000" kern="100" dirty="0">
                        <a:effectLst/>
                        <a:latin typeface="Calibri" panose="020F0502020204030204" pitchFamily="34" charset="0"/>
                        <a:ea typeface="Calibri" panose="020F0502020204030204" pitchFamily="34" charset="0"/>
                        <a:cs typeface="Latha"/>
                      </a:endParaRPr>
                    </a:p>
                  </a:txBody>
                  <a:tcPr marL="68580" marR="68580" marT="0" marB="0"/>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9270984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3" name="Title 4">
            <a:extLst>
              <a:ext uri="{FF2B5EF4-FFF2-40B4-BE49-F238E27FC236}">
                <a16:creationId xmlns:a16="http://schemas.microsoft.com/office/drawing/2014/main" id="{6908AEB9-4027-5A6B-20A2-DF012D202D68}"/>
              </a:ext>
            </a:extLst>
          </p:cNvPr>
          <p:cNvSpPr txBox="1">
            <a:spLocks/>
          </p:cNvSpPr>
          <p:nvPr/>
        </p:nvSpPr>
        <p:spPr>
          <a:xfrm>
            <a:off x="-928805" y="1105733"/>
            <a:ext cx="9520158" cy="1049235"/>
          </a:xfrm>
          <a:prstGeom prst="rect">
            <a:avLst/>
          </a:prstGeom>
        </p:spPr>
        <p:txBody>
          <a:bodyPr>
            <a:normAutofit/>
          </a:bodyPr>
          <a:lstStyle>
            <a:lvl1pPr algn="ctr" defTabSz="548640" rtl="0" eaLnBrk="1" latinLnBrk="0" hangingPunct="1">
              <a:spcBef>
                <a:spcPct val="0"/>
              </a:spcBef>
              <a:buNone/>
              <a:defRPr sz="528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IN" sz="4500" dirty="0">
              <a:latin typeface="Palatino Linotype" panose="02040502050505030304" pitchFamily="18" charset="0"/>
            </a:endParaRPr>
          </a:p>
        </p:txBody>
      </p:sp>
      <p:sp>
        <p:nvSpPr>
          <p:cNvPr id="5" name="Title 1">
            <a:extLst>
              <a:ext uri="{FF2B5EF4-FFF2-40B4-BE49-F238E27FC236}">
                <a16:creationId xmlns:a16="http://schemas.microsoft.com/office/drawing/2014/main" id="{52D80109-27E0-0990-C5B9-3A4EB8F978DC}"/>
              </a:ext>
            </a:extLst>
          </p:cNvPr>
          <p:cNvSpPr txBox="1">
            <a:spLocks/>
          </p:cNvSpPr>
          <p:nvPr/>
        </p:nvSpPr>
        <p:spPr>
          <a:xfrm>
            <a:off x="2429337" y="3302598"/>
            <a:ext cx="9291215" cy="1049235"/>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a:lstStyle>
          <a:p>
            <a:pPr algn="ctr"/>
            <a:r>
              <a:rPr lang="en-US" sz="6600" u="sng" dirty="0">
                <a:latin typeface="Palatino Linotype" panose="02040502050505030304" pitchFamily="18" charset="0"/>
              </a:rPr>
              <a:t>Snap Shots</a:t>
            </a:r>
            <a:endParaRPr lang="en-IN" sz="6600" u="sng" dirty="0">
              <a:latin typeface="Palatino Linotype" panose="02040502050505030304" pitchFamily="18" charset="0"/>
            </a:endParaRPr>
          </a:p>
        </p:txBody>
      </p:sp>
    </p:spTree>
    <p:extLst>
      <p:ext uri="{BB962C8B-B14F-4D97-AF65-F5344CB8AC3E}">
        <p14:creationId xmlns:p14="http://schemas.microsoft.com/office/powerpoint/2010/main" val="19540008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1"/>
          <p:cNvSpPr/>
          <p:nvPr/>
        </p:nvSpPr>
        <p:spPr>
          <a:xfrm>
            <a:off x="1709302" y="3140126"/>
            <a:ext cx="8847861" cy="3933395"/>
          </a:xfrm>
          <a:prstGeom prst="rect">
            <a:avLst/>
          </a:prstGeom>
          <a:noFill/>
          <a:ln/>
        </p:spPr>
        <p:txBody>
          <a:bodyPr wrap="none" lIns="0" tIns="0" rIns="0" bIns="0" rtlCol="0" anchor="t"/>
          <a:lstStyle/>
          <a:p>
            <a:pPr>
              <a:buNone/>
            </a:pPr>
            <a:r>
              <a:rPr lang="en-US" sz="2000" b="1" dirty="0"/>
              <a:t>Key Processes:</a:t>
            </a:r>
          </a:p>
          <a:p>
            <a:pPr>
              <a:buFont typeface="+mj-lt"/>
              <a:buAutoNum type="arabicPeriod"/>
            </a:pPr>
            <a:r>
              <a:rPr lang="en-US" sz="2000" b="1" dirty="0"/>
              <a:t>Customer Interaction:</a:t>
            </a:r>
            <a:endParaRPr lang="en-US" sz="2000" dirty="0"/>
          </a:p>
          <a:p>
            <a:pPr marL="742950" lvl="1" indent="-285750">
              <a:buFont typeface="+mj-lt"/>
              <a:buAutoNum type="arabicPeriod"/>
            </a:pPr>
            <a:r>
              <a:rPr lang="en-US" sz="2000" dirty="0"/>
              <a:t>Purchases are made in-store or through phone orders.</a:t>
            </a:r>
          </a:p>
          <a:p>
            <a:pPr marL="742950" lvl="1" indent="-285750">
              <a:buFont typeface="+mj-lt"/>
              <a:buAutoNum type="arabicPeriod"/>
            </a:pPr>
            <a:r>
              <a:rPr lang="en-US" sz="2000" dirty="0"/>
              <a:t>Limited options for browsing or placing orders remotely.</a:t>
            </a:r>
          </a:p>
          <a:p>
            <a:pPr>
              <a:buFont typeface="+mj-lt"/>
              <a:buAutoNum type="arabicPeriod"/>
            </a:pPr>
            <a:r>
              <a:rPr lang="en-US" sz="2000" b="1" dirty="0"/>
              <a:t>Inventory Management:</a:t>
            </a:r>
            <a:endParaRPr lang="en-US" sz="2000" dirty="0"/>
          </a:p>
          <a:p>
            <a:pPr marL="742950" lvl="1" indent="-285750">
              <a:buFont typeface="+mj-lt"/>
              <a:buAutoNum type="arabicPeriod"/>
            </a:pPr>
            <a:r>
              <a:rPr lang="en-US" sz="2000" dirty="0"/>
              <a:t>Stock is tracked manually using paper records or spreadsheets.</a:t>
            </a:r>
          </a:p>
          <a:p>
            <a:pPr marL="742950" lvl="1" indent="-285750">
              <a:buFont typeface="+mj-lt"/>
              <a:buAutoNum type="arabicPeriod"/>
            </a:pPr>
            <a:r>
              <a:rPr lang="en-US" sz="2000" dirty="0"/>
              <a:t>Time-intensive and prone to inaccuracies.</a:t>
            </a:r>
          </a:p>
          <a:p>
            <a:pPr>
              <a:buFont typeface="+mj-lt"/>
              <a:buAutoNum type="arabicPeriod"/>
            </a:pPr>
            <a:r>
              <a:rPr lang="en-US" sz="2000" b="1" dirty="0"/>
              <a:t>Order Processing:</a:t>
            </a:r>
            <a:endParaRPr lang="en-US" sz="2000" dirty="0"/>
          </a:p>
          <a:p>
            <a:pPr marL="742950" lvl="1" indent="-285750">
              <a:buFont typeface="+mj-lt"/>
              <a:buAutoNum type="arabicPeriod"/>
            </a:pPr>
            <a:r>
              <a:rPr lang="en-US" sz="2000" dirty="0"/>
              <a:t>Orders are recorded by hand or maintained in basic systems.</a:t>
            </a:r>
          </a:p>
          <a:p>
            <a:pPr marL="742950" lvl="1" indent="-285750">
              <a:buFont typeface="+mj-lt"/>
              <a:buAutoNum type="arabicPeriod"/>
            </a:pPr>
            <a:r>
              <a:rPr lang="en-US" sz="2000" dirty="0"/>
              <a:t>Tracking and managing orders are cumbersome and inefficient.</a:t>
            </a:r>
          </a:p>
          <a:p>
            <a:pPr>
              <a:buFont typeface="+mj-lt"/>
              <a:buAutoNum type="arabicPeriod"/>
            </a:pPr>
            <a:r>
              <a:rPr lang="en-US" sz="2000" b="1" dirty="0"/>
              <a:t>Payment Handling:</a:t>
            </a:r>
            <a:endParaRPr lang="en-US" sz="2000" dirty="0"/>
          </a:p>
          <a:p>
            <a:pPr marL="742950" lvl="1" indent="-285750">
              <a:buFont typeface="+mj-lt"/>
              <a:buAutoNum type="arabicPeriod"/>
            </a:pPr>
            <a:r>
              <a:rPr lang="en-US" sz="2000" dirty="0"/>
              <a:t>Cash and limited card transactions without robust integrations.</a:t>
            </a:r>
          </a:p>
          <a:p>
            <a:pPr marL="742950" lvl="1" indent="-285750">
              <a:buFont typeface="+mj-lt"/>
              <a:buAutoNum type="arabicPeriod"/>
            </a:pPr>
            <a:r>
              <a:rPr lang="en-US" sz="2000" dirty="0"/>
              <a:t>No support for secure and seamless online payments.</a:t>
            </a:r>
          </a:p>
        </p:txBody>
      </p:sp>
      <p:sp>
        <p:nvSpPr>
          <p:cNvPr id="5" name="Text 3"/>
          <p:cNvSpPr/>
          <p:nvPr/>
        </p:nvSpPr>
        <p:spPr>
          <a:xfrm>
            <a:off x="7038499" y="6867099"/>
            <a:ext cx="2835235" cy="354330"/>
          </a:xfrm>
          <a:prstGeom prst="rect">
            <a:avLst/>
          </a:prstGeom>
          <a:noFill/>
          <a:ln/>
        </p:spPr>
        <p:txBody>
          <a:bodyPr wrap="none" lIns="0" tIns="0" rIns="0" bIns="0" rtlCol="0" anchor="t"/>
          <a:lstStyle/>
          <a:p>
            <a:pPr marL="0" indent="0">
              <a:lnSpc>
                <a:spcPts val="2750"/>
              </a:lnSpc>
              <a:buNone/>
            </a:pPr>
            <a:endParaRPr lang="en-US" sz="2200" dirty="0"/>
          </a:p>
        </p:txBody>
      </p:sp>
      <p:sp>
        <p:nvSpPr>
          <p:cNvPr id="6" name="Text 4"/>
          <p:cNvSpPr/>
          <p:nvPr/>
        </p:nvSpPr>
        <p:spPr>
          <a:xfrm>
            <a:off x="8385691" y="6752784"/>
            <a:ext cx="6244709" cy="1088708"/>
          </a:xfrm>
          <a:prstGeom prst="rect">
            <a:avLst/>
          </a:prstGeom>
          <a:noFill/>
          <a:ln/>
        </p:spPr>
        <p:txBody>
          <a:bodyPr wrap="square" lIns="0" tIns="0" rIns="0" bIns="0" rtlCol="0" anchor="t"/>
          <a:lstStyle/>
          <a:p>
            <a:pPr marL="0" indent="0">
              <a:lnSpc>
                <a:spcPts val="2850"/>
              </a:lnSpc>
              <a:buNone/>
            </a:pPr>
            <a:endParaRPr lang="en-US" sz="1750" dirty="0"/>
          </a:p>
        </p:txBody>
      </p:sp>
      <p:sp>
        <p:nvSpPr>
          <p:cNvPr id="12" name="Rectangle 11"/>
          <p:cNvSpPr/>
          <p:nvPr/>
        </p:nvSpPr>
        <p:spPr>
          <a:xfrm>
            <a:off x="3356264" y="715783"/>
            <a:ext cx="8332132" cy="584775"/>
          </a:xfrm>
          <a:prstGeom prst="rect">
            <a:avLst/>
          </a:prstGeom>
        </p:spPr>
        <p:txBody>
          <a:bodyPr wrap="square">
            <a:spAutoFit/>
          </a:bodyPr>
          <a:lstStyle/>
          <a:p>
            <a:r>
              <a:rPr lang="en-IN" sz="3200" b="1" u="sng" dirty="0">
                <a:latin typeface="Palatino Linotype" panose="02040502050505030304" pitchFamily="18" charset="0"/>
              </a:rPr>
              <a:t>Analysis of the Manual Existing System</a:t>
            </a:r>
            <a:endParaRPr lang="en-IN" sz="3200" dirty="0"/>
          </a:p>
        </p:txBody>
      </p:sp>
      <p:sp>
        <p:nvSpPr>
          <p:cNvPr id="8" name="TextBox 7">
            <a:extLst>
              <a:ext uri="{FF2B5EF4-FFF2-40B4-BE49-F238E27FC236}">
                <a16:creationId xmlns:a16="http://schemas.microsoft.com/office/drawing/2014/main" id="{40D462C6-D5DB-96E6-04D2-7BF38FD29F39}"/>
              </a:ext>
            </a:extLst>
          </p:cNvPr>
          <p:cNvSpPr txBox="1"/>
          <p:nvPr/>
        </p:nvSpPr>
        <p:spPr>
          <a:xfrm>
            <a:off x="1401430" y="1376858"/>
            <a:ext cx="11274137" cy="1569660"/>
          </a:xfrm>
          <a:prstGeom prst="rect">
            <a:avLst/>
          </a:prstGeom>
          <a:noFill/>
        </p:spPr>
        <p:txBody>
          <a:bodyPr wrap="square">
            <a:spAutoFit/>
          </a:bodyPr>
          <a:lstStyle/>
          <a:p>
            <a:pPr marL="285750" indent="-285750">
              <a:buFont typeface="Arial" panose="020B0604020202020204" pitchFamily="34" charset="0"/>
              <a:buChar char="•"/>
            </a:pPr>
            <a:r>
              <a:rPr lang="en-US" sz="2400" dirty="0"/>
              <a:t>The manual existing system in the clothing retail industry operates through traditional processes, relying heavily on human intervention for core activities like inventory tracking, sales, and customer interaction. These systems lack the automation and efficiency provided by modern digital platforms.</a:t>
            </a:r>
            <a:endParaRPr lang="en-IN" sz="2400" dirty="0"/>
          </a:p>
        </p:txBody>
      </p:sp>
    </p:spTree>
    <p:extLst>
      <p:ext uri="{BB962C8B-B14F-4D97-AF65-F5344CB8AC3E}">
        <p14:creationId xmlns:p14="http://schemas.microsoft.com/office/powerpoint/2010/main" val="27437584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3" name="Title 19">
            <a:extLst>
              <a:ext uri="{FF2B5EF4-FFF2-40B4-BE49-F238E27FC236}">
                <a16:creationId xmlns:a16="http://schemas.microsoft.com/office/drawing/2014/main" id="{A5C5B589-08CF-4FC4-CE2C-6667693B2682}"/>
              </a:ext>
            </a:extLst>
          </p:cNvPr>
          <p:cNvSpPr txBox="1">
            <a:spLocks/>
          </p:cNvSpPr>
          <p:nvPr/>
        </p:nvSpPr>
        <p:spPr>
          <a:xfrm>
            <a:off x="2559615" y="468678"/>
            <a:ext cx="9291215" cy="1049235"/>
          </a:xfrm>
          <a:prstGeom prst="rect">
            <a:avLst/>
          </a:prstGeom>
        </p:spPr>
        <p:txBody>
          <a:bodyPr/>
          <a:lstStyle>
            <a:lvl1pPr algn="ctr" defTabSz="548640" rtl="0" eaLnBrk="1" latinLnBrk="0" hangingPunct="1">
              <a:spcBef>
                <a:spcPct val="0"/>
              </a:spcBef>
              <a:buNone/>
              <a:defRPr sz="528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b="1" dirty="0">
                <a:latin typeface="Palatino Linotype" panose="02040502050505030304" pitchFamily="18" charset="0"/>
              </a:rPr>
              <a:t>Home page</a:t>
            </a:r>
            <a:endParaRPr lang="en-IN" sz="3200" b="1" dirty="0">
              <a:latin typeface="Palatino Linotype" panose="02040502050505030304" pitchFamily="18"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9782" y="1330776"/>
            <a:ext cx="11069619" cy="3112132"/>
          </a:xfrm>
          <a:prstGeom prst="rect">
            <a:avLst/>
          </a:prstGeom>
          <a:ln>
            <a:noFill/>
          </a:ln>
          <a:effectLst>
            <a:outerShdw blurRad="292100" dist="139700" dir="2700000" algn="tl" rotWithShape="0">
              <a:srgbClr val="333333">
                <a:alpha val="65000"/>
              </a:srgbClr>
            </a:outerShdw>
          </a:effectLst>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99782" y="4442908"/>
            <a:ext cx="11069619" cy="3119675"/>
          </a:xfrm>
          <a:prstGeom prst="rect">
            <a:avLst/>
          </a:prstGeom>
          <a:ln>
            <a:noFill/>
          </a:ln>
          <a:effectLst>
            <a:outerShdw blurRad="292100" dist="139700" dir="2700000" algn="tl" rotWithShape="0">
              <a:srgbClr val="333333">
                <a:alpha val="65000"/>
              </a:srgbClr>
            </a:outerShdw>
          </a:effectLst>
        </p:spPr>
      </p:pic>
      <p:sp>
        <p:nvSpPr>
          <p:cNvPr id="7" name="TextBox 6">
            <a:extLst>
              <a:ext uri="{FF2B5EF4-FFF2-40B4-BE49-F238E27FC236}">
                <a16:creationId xmlns:a16="http://schemas.microsoft.com/office/drawing/2014/main" id="{D11681EA-887A-C511-CE9C-E8BE96F1127C}"/>
              </a:ext>
            </a:extLst>
          </p:cNvPr>
          <p:cNvSpPr txBox="1"/>
          <p:nvPr/>
        </p:nvSpPr>
        <p:spPr>
          <a:xfrm>
            <a:off x="1940888" y="793240"/>
            <a:ext cx="7315200" cy="400110"/>
          </a:xfrm>
          <a:prstGeom prst="rect">
            <a:avLst/>
          </a:prstGeom>
          <a:noFill/>
        </p:spPr>
        <p:txBody>
          <a:bodyPr wrap="square">
            <a:spAutoFit/>
          </a:bodyPr>
          <a:lstStyle/>
          <a:p>
            <a:pPr marL="457200" indent="-457200">
              <a:buFont typeface="Wingdings" panose="05000000000000000000" pitchFamily="2" charset="2"/>
              <a:buChar char="v"/>
            </a:pPr>
            <a:r>
              <a:rPr lang="en-IN" sz="2000" dirty="0">
                <a:latin typeface="Palatino Linotype" panose="02040502050505030304" pitchFamily="18" charset="0"/>
              </a:rPr>
              <a:t>User Interface</a:t>
            </a:r>
          </a:p>
        </p:txBody>
      </p:sp>
    </p:spTree>
    <p:extLst>
      <p:ext uri="{BB962C8B-B14F-4D97-AF65-F5344CB8AC3E}">
        <p14:creationId xmlns:p14="http://schemas.microsoft.com/office/powerpoint/2010/main" val="35473739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3" name="Title 1">
            <a:extLst>
              <a:ext uri="{FF2B5EF4-FFF2-40B4-BE49-F238E27FC236}">
                <a16:creationId xmlns:a16="http://schemas.microsoft.com/office/drawing/2014/main" id="{B2BF1AA3-4D41-5FB2-492D-EB39985669D4}"/>
              </a:ext>
            </a:extLst>
          </p:cNvPr>
          <p:cNvSpPr txBox="1">
            <a:spLocks/>
          </p:cNvSpPr>
          <p:nvPr/>
        </p:nvSpPr>
        <p:spPr>
          <a:xfrm>
            <a:off x="2305723" y="664817"/>
            <a:ext cx="9291215" cy="1049235"/>
          </a:xfrm>
          <a:prstGeom prst="rect">
            <a:avLst/>
          </a:prstGeom>
        </p:spPr>
        <p:txBody>
          <a:bodyPr/>
          <a:lstStyle>
            <a:lvl1pPr algn="ctr" defTabSz="548640" rtl="0" eaLnBrk="1" latinLnBrk="0" hangingPunct="1">
              <a:spcBef>
                <a:spcPct val="0"/>
              </a:spcBef>
              <a:buNone/>
              <a:defRPr sz="528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800" dirty="0">
                <a:latin typeface="Palatino Linotype" panose="02040502050505030304" pitchFamily="18" charset="0"/>
              </a:rPr>
              <a:t>Registration</a:t>
            </a:r>
            <a:endParaRPr lang="en-IN" sz="4800" dirty="0">
              <a:latin typeface="Palatino Linotype" panose="02040502050505030304" pitchFamily="18"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7058" y="1810871"/>
            <a:ext cx="10058400" cy="477774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7769837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3" name="Title 1">
            <a:extLst>
              <a:ext uri="{FF2B5EF4-FFF2-40B4-BE49-F238E27FC236}">
                <a16:creationId xmlns:a16="http://schemas.microsoft.com/office/drawing/2014/main" id="{1546E861-E8DB-A692-304A-B13863B1698C}"/>
              </a:ext>
            </a:extLst>
          </p:cNvPr>
          <p:cNvSpPr txBox="1">
            <a:spLocks/>
          </p:cNvSpPr>
          <p:nvPr/>
        </p:nvSpPr>
        <p:spPr>
          <a:xfrm>
            <a:off x="2484314" y="704390"/>
            <a:ext cx="9291215" cy="1049235"/>
          </a:xfrm>
          <a:prstGeom prst="rect">
            <a:avLst/>
          </a:prstGeom>
        </p:spPr>
        <p:txBody>
          <a:bodyPr/>
          <a:lstStyle>
            <a:lvl1pPr algn="ctr" defTabSz="548640" rtl="0" eaLnBrk="1" latinLnBrk="0" hangingPunct="1">
              <a:spcBef>
                <a:spcPct val="0"/>
              </a:spcBef>
              <a:buNone/>
              <a:defRPr sz="528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800" dirty="0">
                <a:latin typeface="Palatino Linotype" panose="02040502050505030304" pitchFamily="18" charset="0"/>
              </a:rPr>
              <a:t>Log in</a:t>
            </a:r>
            <a:endParaRPr lang="en-IN" sz="4800" dirty="0">
              <a:latin typeface="Palatino Linotype" panose="02040502050505030304" pitchFamily="18"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8674" y="1753625"/>
            <a:ext cx="10542494" cy="473059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10570272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3" name="Title 1">
            <a:extLst>
              <a:ext uri="{FF2B5EF4-FFF2-40B4-BE49-F238E27FC236}">
                <a16:creationId xmlns:a16="http://schemas.microsoft.com/office/drawing/2014/main" id="{1546E861-E8DB-A692-304A-B13863B1698C}"/>
              </a:ext>
            </a:extLst>
          </p:cNvPr>
          <p:cNvSpPr txBox="1">
            <a:spLocks/>
          </p:cNvSpPr>
          <p:nvPr/>
        </p:nvSpPr>
        <p:spPr>
          <a:xfrm>
            <a:off x="2419767" y="725905"/>
            <a:ext cx="9291215" cy="1049235"/>
          </a:xfrm>
          <a:prstGeom prst="rect">
            <a:avLst/>
          </a:prstGeom>
        </p:spPr>
        <p:txBody>
          <a:bodyPr/>
          <a:lstStyle>
            <a:lvl1pPr algn="ctr" defTabSz="548640" rtl="0" eaLnBrk="1" latinLnBrk="0" hangingPunct="1">
              <a:spcBef>
                <a:spcPct val="0"/>
              </a:spcBef>
              <a:buNone/>
              <a:defRPr sz="528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800" dirty="0">
                <a:latin typeface="Palatino Linotype" panose="02040502050505030304" pitchFamily="18" charset="0"/>
              </a:rPr>
              <a:t>Products</a:t>
            </a:r>
            <a:endParaRPr lang="en-IN" dirty="0">
              <a:latin typeface="Palatino Linotype" panose="02040502050505030304" pitchFamily="18"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3600" y="1775140"/>
            <a:ext cx="10058400" cy="433520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2815483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3" name="Title 1">
            <a:extLst>
              <a:ext uri="{FF2B5EF4-FFF2-40B4-BE49-F238E27FC236}">
                <a16:creationId xmlns:a16="http://schemas.microsoft.com/office/drawing/2014/main" id="{1546E861-E8DB-A692-304A-B13863B1698C}"/>
              </a:ext>
            </a:extLst>
          </p:cNvPr>
          <p:cNvSpPr txBox="1">
            <a:spLocks/>
          </p:cNvSpPr>
          <p:nvPr/>
        </p:nvSpPr>
        <p:spPr>
          <a:xfrm>
            <a:off x="2656435" y="577847"/>
            <a:ext cx="9291215" cy="1049235"/>
          </a:xfrm>
          <a:prstGeom prst="rect">
            <a:avLst/>
          </a:prstGeom>
        </p:spPr>
        <p:txBody>
          <a:bodyPr/>
          <a:lstStyle>
            <a:lvl1pPr algn="ctr" defTabSz="548640" rtl="0" eaLnBrk="1" latinLnBrk="0" hangingPunct="1">
              <a:spcBef>
                <a:spcPct val="0"/>
              </a:spcBef>
              <a:buNone/>
              <a:defRPr sz="528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800" dirty="0">
                <a:latin typeface="Palatino Linotype" panose="02040502050505030304" pitchFamily="18" charset="0"/>
              </a:rPr>
              <a:t>Order</a:t>
            </a:r>
            <a:endParaRPr lang="en-IN" sz="4800" dirty="0">
              <a:latin typeface="Palatino Linotype" panose="02040502050505030304" pitchFamily="18"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7058" y="1627082"/>
            <a:ext cx="10058400" cy="495696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5818935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976669" y="2549562"/>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3" name="Title 1">
            <a:extLst>
              <a:ext uri="{FF2B5EF4-FFF2-40B4-BE49-F238E27FC236}">
                <a16:creationId xmlns:a16="http://schemas.microsoft.com/office/drawing/2014/main" id="{1546E861-E8DB-A692-304A-B13863B1698C}"/>
              </a:ext>
            </a:extLst>
          </p:cNvPr>
          <p:cNvSpPr txBox="1">
            <a:spLocks/>
          </p:cNvSpPr>
          <p:nvPr/>
        </p:nvSpPr>
        <p:spPr>
          <a:xfrm>
            <a:off x="2770650" y="586056"/>
            <a:ext cx="9291215" cy="1049235"/>
          </a:xfrm>
          <a:prstGeom prst="rect">
            <a:avLst/>
          </a:prstGeom>
        </p:spPr>
        <p:txBody>
          <a:bodyPr/>
          <a:lstStyle>
            <a:lvl1pPr algn="ctr" defTabSz="548640" rtl="0" eaLnBrk="1" latinLnBrk="0" hangingPunct="1">
              <a:spcBef>
                <a:spcPct val="0"/>
              </a:spcBef>
              <a:buNone/>
              <a:defRPr sz="528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800" dirty="0">
                <a:latin typeface="Palatino Linotype" panose="02040502050505030304" pitchFamily="18" charset="0"/>
              </a:rPr>
              <a:t>Admin</a:t>
            </a:r>
            <a:endParaRPr lang="en-US" dirty="0">
              <a:latin typeface="Palatino Linotype" panose="02040502050505030304" pitchFamily="18" charset="0"/>
            </a:endParaRPr>
          </a:p>
          <a:p>
            <a:endParaRPr lang="en-IN" dirty="0">
              <a:latin typeface="Palatino Linotype" panose="02040502050505030304" pitchFamily="18"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8903" y="1635290"/>
            <a:ext cx="10194663" cy="49591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323065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3" name="Title 1">
            <a:extLst>
              <a:ext uri="{FF2B5EF4-FFF2-40B4-BE49-F238E27FC236}">
                <a16:creationId xmlns:a16="http://schemas.microsoft.com/office/drawing/2014/main" id="{1546E861-E8DB-A692-304A-B13863B1698C}"/>
              </a:ext>
            </a:extLst>
          </p:cNvPr>
          <p:cNvSpPr txBox="1">
            <a:spLocks/>
          </p:cNvSpPr>
          <p:nvPr/>
        </p:nvSpPr>
        <p:spPr>
          <a:xfrm>
            <a:off x="2770650" y="746903"/>
            <a:ext cx="9291215" cy="1049235"/>
          </a:xfrm>
          <a:prstGeom prst="rect">
            <a:avLst/>
          </a:prstGeom>
        </p:spPr>
        <p:txBody>
          <a:bodyPr/>
          <a:lstStyle>
            <a:lvl1pPr algn="ctr" defTabSz="548640" rtl="0" eaLnBrk="1" latinLnBrk="0" hangingPunct="1">
              <a:spcBef>
                <a:spcPct val="0"/>
              </a:spcBef>
              <a:buNone/>
              <a:defRPr sz="528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800" dirty="0">
                <a:latin typeface="Palatino Linotype" panose="02040502050505030304" pitchFamily="18" charset="0"/>
              </a:rPr>
              <a:t>Footer</a:t>
            </a:r>
            <a:endParaRPr lang="en-IN" sz="4800" dirty="0">
              <a:latin typeface="Palatino Linotype" panose="02040502050505030304" pitchFamily="18"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2429" y="2183414"/>
            <a:ext cx="11858715" cy="389465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2117564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081557" y="3227294"/>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3" name="Title 1">
            <a:extLst>
              <a:ext uri="{FF2B5EF4-FFF2-40B4-BE49-F238E27FC236}">
                <a16:creationId xmlns:a16="http://schemas.microsoft.com/office/drawing/2014/main" id="{127353CC-4A53-D085-3FEC-DF0C2D51CD7F}"/>
              </a:ext>
            </a:extLst>
          </p:cNvPr>
          <p:cNvSpPr txBox="1">
            <a:spLocks/>
          </p:cNvSpPr>
          <p:nvPr/>
        </p:nvSpPr>
        <p:spPr>
          <a:xfrm>
            <a:off x="2395307" y="705584"/>
            <a:ext cx="9520158" cy="1049235"/>
          </a:xfrm>
          <a:prstGeom prst="rect">
            <a:avLst/>
          </a:prstGeom>
        </p:spPr>
        <p:txBody>
          <a:bodyPr>
            <a:normAutofit/>
          </a:bodyPr>
          <a:lstStyle>
            <a:lvl1pPr algn="ctr" defTabSz="548640" rtl="0" eaLnBrk="1" latinLnBrk="0" hangingPunct="1">
              <a:spcBef>
                <a:spcPct val="0"/>
              </a:spcBef>
              <a:buNone/>
              <a:defRPr sz="528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4400" u="sng" dirty="0">
                <a:latin typeface="Palatino Linotype" panose="02040502050505030304" pitchFamily="18" charset="0"/>
              </a:rPr>
              <a:t>Advantage of Project</a:t>
            </a:r>
          </a:p>
        </p:txBody>
      </p:sp>
      <p:sp>
        <p:nvSpPr>
          <p:cNvPr id="2" name="Rectangle 1"/>
          <p:cNvSpPr/>
          <p:nvPr/>
        </p:nvSpPr>
        <p:spPr>
          <a:xfrm>
            <a:off x="3665479" y="1667453"/>
            <a:ext cx="6220799" cy="5509200"/>
          </a:xfrm>
          <a:prstGeom prst="rect">
            <a:avLst/>
          </a:prstGeom>
        </p:spPr>
        <p:txBody>
          <a:bodyPr wrap="square">
            <a:spAutoFit/>
          </a:bodyPr>
          <a:lstStyle/>
          <a:p>
            <a:r>
              <a:rPr lang="en-IN" sz="2200" b="1" dirty="0"/>
              <a:t>1. Advantages for Users:</a:t>
            </a:r>
          </a:p>
          <a:p>
            <a:r>
              <a:rPr lang="en-IN" sz="2200" dirty="0"/>
              <a:t>	1)Seamless Navigation</a:t>
            </a:r>
          </a:p>
          <a:p>
            <a:r>
              <a:rPr lang="en-IN" sz="2200" dirty="0"/>
              <a:t>	2)Secure Transactions</a:t>
            </a:r>
          </a:p>
          <a:p>
            <a:r>
              <a:rPr lang="en-IN" sz="2200" dirty="0"/>
              <a:t>	3)Personalization</a:t>
            </a:r>
          </a:p>
          <a:p>
            <a:r>
              <a:rPr lang="en-IN" sz="2200" dirty="0"/>
              <a:t>	4)Real-Time Updates</a:t>
            </a:r>
          </a:p>
          <a:p>
            <a:r>
              <a:rPr lang="en-IN" sz="2200" b="1" dirty="0"/>
              <a:t>2. Advantages for Administrators:</a:t>
            </a:r>
          </a:p>
          <a:p>
            <a:r>
              <a:rPr lang="en-IN" sz="2200" dirty="0"/>
              <a:t>	1)Efficient Management Tools</a:t>
            </a:r>
          </a:p>
          <a:p>
            <a:r>
              <a:rPr lang="en-IN" sz="2200" dirty="0"/>
              <a:t>	2)Role-Based Access Control</a:t>
            </a:r>
          </a:p>
          <a:p>
            <a:r>
              <a:rPr lang="en-IN" sz="2200" dirty="0"/>
              <a:t>	3)Dynamic Advertisements</a:t>
            </a:r>
          </a:p>
          <a:p>
            <a:r>
              <a:rPr lang="en-IN" sz="2200" b="1" dirty="0"/>
              <a:t>3. Technological Advantages:</a:t>
            </a:r>
          </a:p>
          <a:p>
            <a:r>
              <a:rPr lang="en-IN" sz="2200" dirty="0"/>
              <a:t>	1)Scalable Architecture</a:t>
            </a:r>
          </a:p>
          <a:p>
            <a:r>
              <a:rPr lang="en-IN" sz="2200" dirty="0"/>
              <a:t>	2)Flexibility in Data Management</a:t>
            </a:r>
          </a:p>
          <a:p>
            <a:r>
              <a:rPr lang="en-IN" sz="2200" dirty="0"/>
              <a:t>	3)Modern Design</a:t>
            </a:r>
          </a:p>
          <a:p>
            <a:r>
              <a:rPr lang="en-IN" sz="2200" b="1" dirty="0"/>
              <a:t>4. Business Advantages:</a:t>
            </a:r>
          </a:p>
          <a:p>
            <a:r>
              <a:rPr lang="en-IN" sz="2200" dirty="0"/>
              <a:t>	1)Enhanced Customer Experience</a:t>
            </a:r>
          </a:p>
          <a:p>
            <a:r>
              <a:rPr lang="en-IN" sz="2200" dirty="0"/>
              <a:t>	2)Growth Potential</a:t>
            </a:r>
          </a:p>
        </p:txBody>
      </p:sp>
    </p:spTree>
    <p:extLst>
      <p:ext uri="{BB962C8B-B14F-4D97-AF65-F5344CB8AC3E}">
        <p14:creationId xmlns:p14="http://schemas.microsoft.com/office/powerpoint/2010/main" val="23698129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3" name="Title 1">
            <a:extLst>
              <a:ext uri="{FF2B5EF4-FFF2-40B4-BE49-F238E27FC236}">
                <a16:creationId xmlns:a16="http://schemas.microsoft.com/office/drawing/2014/main" id="{48FF0F4E-2F10-7321-EAB1-A9B6BE21DDB9}"/>
              </a:ext>
            </a:extLst>
          </p:cNvPr>
          <p:cNvSpPr txBox="1">
            <a:spLocks/>
          </p:cNvSpPr>
          <p:nvPr/>
        </p:nvSpPr>
        <p:spPr>
          <a:xfrm>
            <a:off x="2126367" y="703766"/>
            <a:ext cx="9520158" cy="1049235"/>
          </a:xfrm>
          <a:prstGeom prst="rect">
            <a:avLst/>
          </a:prstGeom>
        </p:spPr>
        <p:txBody>
          <a:bodyPr/>
          <a:lstStyle>
            <a:lvl1pPr algn="ctr" defTabSz="548640" rtl="0" eaLnBrk="1" latinLnBrk="0" hangingPunct="1">
              <a:spcBef>
                <a:spcPct val="0"/>
              </a:spcBef>
              <a:buNone/>
              <a:defRPr sz="528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4500" u="sng" dirty="0">
                <a:latin typeface="Palatino Linotype" panose="02040502050505030304" pitchFamily="18" charset="0"/>
              </a:rPr>
              <a:t>Reference</a:t>
            </a:r>
          </a:p>
        </p:txBody>
      </p:sp>
      <p:sp>
        <p:nvSpPr>
          <p:cNvPr id="2" name="Rectangle 1"/>
          <p:cNvSpPr/>
          <p:nvPr/>
        </p:nvSpPr>
        <p:spPr>
          <a:xfrm>
            <a:off x="2560319" y="1753001"/>
            <a:ext cx="11080376" cy="5373907"/>
          </a:xfrm>
          <a:prstGeom prst="rect">
            <a:avLst/>
          </a:prstGeom>
        </p:spPr>
        <p:txBody>
          <a:bodyPr wrap="square">
            <a:spAutoFit/>
          </a:bodyPr>
          <a:lstStyle/>
          <a:p>
            <a:pPr>
              <a:lnSpc>
                <a:spcPct val="107000"/>
              </a:lnSpc>
              <a:spcAft>
                <a:spcPts val="800"/>
              </a:spcAft>
            </a:pPr>
            <a:r>
              <a:rPr lang="en-IN" sz="2000" b="1" kern="100" dirty="0">
                <a:solidFill>
                  <a:srgbClr val="0D0D0D"/>
                </a:solidFill>
                <a:latin typeface="Calibri" panose="020F0502020204030204" pitchFamily="34" charset="0"/>
                <a:ea typeface="Calibri" panose="020F0502020204030204" pitchFamily="34" charset="0"/>
                <a:cs typeface="Latha"/>
              </a:rPr>
              <a:t>1) React Documentation:</a:t>
            </a:r>
          </a:p>
          <a:p>
            <a:pPr>
              <a:lnSpc>
                <a:spcPct val="107000"/>
              </a:lnSpc>
              <a:spcAft>
                <a:spcPts val="800"/>
              </a:spcAft>
            </a:pPr>
            <a:r>
              <a:rPr lang="en-IN" sz="2000" dirty="0"/>
              <a:t> 	</a:t>
            </a:r>
            <a:r>
              <a:rPr lang="en-IN" sz="2000" dirty="0">
                <a:solidFill>
                  <a:srgbClr val="00B0F0"/>
                </a:solidFill>
              </a:rPr>
              <a:t>[https://reactjs.org/docs/getting-started.html](https://reactjs.org/docs/getting-started.html)</a:t>
            </a:r>
            <a:endParaRPr lang="en-IN" sz="2000" kern="100" dirty="0">
              <a:solidFill>
                <a:srgbClr val="00B0F0"/>
              </a:solidFill>
              <a:latin typeface="Calibri" panose="020F0502020204030204" pitchFamily="34" charset="0"/>
              <a:ea typeface="Calibri" panose="020F0502020204030204" pitchFamily="34" charset="0"/>
              <a:cs typeface="Latha"/>
            </a:endParaRPr>
          </a:p>
          <a:p>
            <a:pPr>
              <a:lnSpc>
                <a:spcPct val="107000"/>
              </a:lnSpc>
              <a:spcAft>
                <a:spcPts val="800"/>
              </a:spcAft>
            </a:pPr>
            <a:r>
              <a:rPr lang="en-IN" sz="2000" b="1" dirty="0"/>
              <a:t>2) Node.js Documentation:</a:t>
            </a:r>
          </a:p>
          <a:p>
            <a:pPr>
              <a:lnSpc>
                <a:spcPct val="107000"/>
              </a:lnSpc>
              <a:spcAft>
                <a:spcPts val="800"/>
              </a:spcAft>
            </a:pPr>
            <a:r>
              <a:rPr lang="en-IN" dirty="0"/>
              <a:t>	</a:t>
            </a:r>
            <a:r>
              <a:rPr lang="en-IN" dirty="0">
                <a:solidFill>
                  <a:srgbClr val="00B0F0"/>
                </a:solidFill>
              </a:rPr>
              <a:t>[https://nodejs.org/en/docs/](https://nodejs.org/en/docs/)</a:t>
            </a:r>
          </a:p>
          <a:p>
            <a:pPr>
              <a:lnSpc>
                <a:spcPct val="107000"/>
              </a:lnSpc>
              <a:spcAft>
                <a:spcPts val="800"/>
              </a:spcAft>
            </a:pPr>
            <a:r>
              <a:rPr lang="en-IN" sz="2000" b="1" dirty="0"/>
              <a:t>3) Express.js Documentation :</a:t>
            </a:r>
          </a:p>
          <a:p>
            <a:pPr>
              <a:lnSpc>
                <a:spcPct val="107000"/>
              </a:lnSpc>
              <a:spcAft>
                <a:spcPts val="800"/>
              </a:spcAft>
            </a:pPr>
            <a:r>
              <a:rPr lang="en-IN" dirty="0"/>
              <a:t>	</a:t>
            </a:r>
            <a:r>
              <a:rPr lang="en-IN" dirty="0">
                <a:solidFill>
                  <a:srgbClr val="00B0F0"/>
                </a:solidFill>
              </a:rPr>
              <a:t>[https://expressjs.com/](https://expressjs.com/)</a:t>
            </a:r>
          </a:p>
          <a:p>
            <a:pPr>
              <a:lnSpc>
                <a:spcPct val="107000"/>
              </a:lnSpc>
              <a:spcAft>
                <a:spcPts val="800"/>
              </a:spcAft>
            </a:pPr>
            <a:r>
              <a:rPr lang="en-IN" sz="2000" b="1" dirty="0"/>
              <a:t>4) Mongo DB Documentation:</a:t>
            </a:r>
          </a:p>
          <a:p>
            <a:pPr>
              <a:lnSpc>
                <a:spcPct val="107000"/>
              </a:lnSpc>
              <a:spcAft>
                <a:spcPts val="800"/>
              </a:spcAft>
            </a:pPr>
            <a:r>
              <a:rPr lang="en-IN" dirty="0"/>
              <a:t>	</a:t>
            </a:r>
            <a:r>
              <a:rPr lang="en-IN" dirty="0">
                <a:solidFill>
                  <a:srgbClr val="00B0F0"/>
                </a:solidFill>
              </a:rPr>
              <a:t>[https://docs.mongodb.com/](https://docs.mongodb.com/)</a:t>
            </a:r>
          </a:p>
          <a:p>
            <a:pPr>
              <a:lnSpc>
                <a:spcPct val="107000"/>
              </a:lnSpc>
              <a:spcAft>
                <a:spcPts val="800"/>
              </a:spcAft>
            </a:pPr>
            <a:r>
              <a:rPr lang="en-IN" sz="2000" b="1" dirty="0"/>
              <a:t>5) Tailwind CSS Documentation :</a:t>
            </a:r>
          </a:p>
          <a:p>
            <a:pPr>
              <a:lnSpc>
                <a:spcPct val="107000"/>
              </a:lnSpc>
              <a:spcAft>
                <a:spcPts val="800"/>
              </a:spcAft>
            </a:pPr>
            <a:r>
              <a:rPr lang="en-IN" dirty="0"/>
              <a:t>	</a:t>
            </a:r>
            <a:r>
              <a:rPr lang="en-IN" dirty="0">
                <a:solidFill>
                  <a:srgbClr val="00B0F0"/>
                </a:solidFill>
              </a:rPr>
              <a:t>[https://tailwindcss.com/docs](https://tailwindcss.com/docs)</a:t>
            </a:r>
          </a:p>
          <a:p>
            <a:pPr>
              <a:lnSpc>
                <a:spcPct val="107000"/>
              </a:lnSpc>
              <a:spcAft>
                <a:spcPts val="800"/>
              </a:spcAft>
            </a:pPr>
            <a:r>
              <a:rPr lang="en-IN" sz="2000" b="1" dirty="0"/>
              <a:t>6) Redox Documentation:</a:t>
            </a:r>
          </a:p>
          <a:p>
            <a:pPr>
              <a:lnSpc>
                <a:spcPct val="107000"/>
              </a:lnSpc>
              <a:spcAft>
                <a:spcPts val="800"/>
              </a:spcAft>
            </a:pPr>
            <a:r>
              <a:rPr lang="en-IN" dirty="0"/>
              <a:t>	</a:t>
            </a:r>
            <a:r>
              <a:rPr lang="en-IN" dirty="0">
                <a:solidFill>
                  <a:srgbClr val="00B0F0"/>
                </a:solidFill>
              </a:rPr>
              <a:t>[https://redux.js.org/introduction/getting-started](https://redux.js.org/introduction/getting-started)</a:t>
            </a:r>
          </a:p>
          <a:p>
            <a:pPr>
              <a:lnSpc>
                <a:spcPct val="107000"/>
              </a:lnSpc>
              <a:spcAft>
                <a:spcPts val="800"/>
              </a:spcAft>
            </a:pPr>
            <a:endParaRPr lang="en-IN" kern="100" dirty="0">
              <a:effectLst/>
              <a:latin typeface="Calibri" panose="020F0502020204030204" pitchFamily="34" charset="0"/>
              <a:ea typeface="Calibri" panose="020F0502020204030204" pitchFamily="34" charset="0"/>
              <a:cs typeface="Latha"/>
            </a:endParaRPr>
          </a:p>
        </p:txBody>
      </p:sp>
    </p:spTree>
    <p:extLst>
      <p:ext uri="{BB962C8B-B14F-4D97-AF65-F5344CB8AC3E}">
        <p14:creationId xmlns:p14="http://schemas.microsoft.com/office/powerpoint/2010/main" val="33934444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5" name="Title 1">
            <a:extLst>
              <a:ext uri="{FF2B5EF4-FFF2-40B4-BE49-F238E27FC236}">
                <a16:creationId xmlns:a16="http://schemas.microsoft.com/office/drawing/2014/main" id="{90B4A5E6-63D1-9D0C-C3AD-CB5F26AF15C0}"/>
              </a:ext>
            </a:extLst>
          </p:cNvPr>
          <p:cNvSpPr txBox="1">
            <a:spLocks/>
          </p:cNvSpPr>
          <p:nvPr/>
        </p:nvSpPr>
        <p:spPr>
          <a:xfrm>
            <a:off x="2499208" y="3302598"/>
            <a:ext cx="9291215" cy="1049235"/>
          </a:xfrm>
          <a:prstGeom prst="rect">
            <a:avLst/>
          </a:prstGeom>
        </p:spPr>
        <p:txBody>
          <a:bodyPr>
            <a:noAutofit/>
            <a:scene3d>
              <a:camera prst="orthographicFront"/>
              <a:lightRig rig="threePt" dir="t"/>
            </a:scene3d>
            <a:sp3d extrusionH="57150">
              <a:bevelT w="38100" h="38100" prst="angle"/>
            </a:sp3d>
          </a:bodyPr>
          <a:lstStyle>
            <a:lvl1pPr algn="ctr" defTabSz="548640" rtl="0" eaLnBrk="1" latinLnBrk="0" hangingPunct="1">
              <a:spcBef>
                <a:spcPct val="0"/>
              </a:spcBef>
              <a:buNone/>
              <a:defRPr sz="528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7200" dirty="0">
                <a:effectLst>
                  <a:glow rad="139700">
                    <a:schemeClr val="accent5">
                      <a:satMod val="175000"/>
                      <a:alpha val="40000"/>
                    </a:schemeClr>
                  </a:glow>
                </a:effectLst>
                <a:latin typeface="Palatino Linotype" panose="02040502050505030304" pitchFamily="18" charset="0"/>
              </a:rPr>
              <a:t>Thank You..</a:t>
            </a:r>
            <a:endParaRPr lang="en-IN" sz="7200" dirty="0">
              <a:effectLst>
                <a:glow rad="139700">
                  <a:schemeClr val="accent5">
                    <a:satMod val="175000"/>
                    <a:alpha val="40000"/>
                  </a:schemeClr>
                </a:glow>
              </a:effectLst>
              <a:latin typeface="Palatino Linotype" panose="02040502050505030304" pitchFamily="18" charset="0"/>
            </a:endParaRPr>
          </a:p>
        </p:txBody>
      </p:sp>
    </p:spTree>
    <p:extLst>
      <p:ext uri="{BB962C8B-B14F-4D97-AF65-F5344CB8AC3E}">
        <p14:creationId xmlns:p14="http://schemas.microsoft.com/office/powerpoint/2010/main" val="13720571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525370" y="1794121"/>
            <a:ext cx="8576121" cy="858303"/>
          </a:xfrm>
          <a:prstGeom prst="rect">
            <a:avLst/>
          </a:prstGeom>
          <a:noFill/>
          <a:ln/>
        </p:spPr>
        <p:txBody>
          <a:bodyPr wrap="none" lIns="0" tIns="0" rIns="0" bIns="0" rtlCol="0" anchor="t"/>
          <a:lstStyle/>
          <a:p>
            <a:pPr marL="0" indent="0">
              <a:lnSpc>
                <a:spcPts val="5550"/>
              </a:lnSpc>
              <a:buNone/>
            </a:pPr>
            <a:endParaRPr lang="en-US" sz="4500" dirty="0">
              <a:solidFill>
                <a:schemeClr val="bg1"/>
              </a:solidFill>
            </a:endParaRPr>
          </a:p>
        </p:txBody>
      </p:sp>
      <p:sp>
        <p:nvSpPr>
          <p:cNvPr id="3" name="Text 1"/>
          <p:cNvSpPr/>
          <p:nvPr/>
        </p:nvSpPr>
        <p:spPr>
          <a:xfrm>
            <a:off x="1159550" y="3347475"/>
            <a:ext cx="6220196" cy="1353617"/>
          </a:xfrm>
          <a:prstGeom prst="rect">
            <a:avLst/>
          </a:prstGeom>
          <a:noFill/>
          <a:ln/>
        </p:spPr>
        <p:txBody>
          <a:bodyPr wrap="none" lIns="0" tIns="0" rIns="0" bIns="0" rtlCol="0" anchor="t"/>
          <a:lstStyle/>
          <a:p>
            <a:pPr marL="0" indent="0">
              <a:lnSpc>
                <a:spcPts val="2750"/>
              </a:lnSpc>
              <a:buNone/>
            </a:pPr>
            <a:r>
              <a:rPr lang="en-US" sz="2200" b="1" dirty="0">
                <a:solidFill>
                  <a:srgbClr val="233939"/>
                </a:solidFill>
                <a:latin typeface="Syne Bold" pitchFamily="34" charset="0"/>
                <a:ea typeface="Syne Bold" pitchFamily="34" charset="-122"/>
              </a:rPr>
              <a:t> </a:t>
            </a:r>
            <a:endParaRPr lang="en-US" sz="2200" dirty="0"/>
          </a:p>
        </p:txBody>
      </p:sp>
      <p:sp>
        <p:nvSpPr>
          <p:cNvPr id="5" name="Text 3"/>
          <p:cNvSpPr/>
          <p:nvPr/>
        </p:nvSpPr>
        <p:spPr>
          <a:xfrm>
            <a:off x="7038499" y="6867099"/>
            <a:ext cx="2835235" cy="354330"/>
          </a:xfrm>
          <a:prstGeom prst="rect">
            <a:avLst/>
          </a:prstGeom>
          <a:noFill/>
          <a:ln/>
        </p:spPr>
        <p:txBody>
          <a:bodyPr wrap="none" lIns="0" tIns="0" rIns="0" bIns="0" rtlCol="0" anchor="t"/>
          <a:lstStyle/>
          <a:p>
            <a:pPr marL="0" indent="0">
              <a:lnSpc>
                <a:spcPts val="2750"/>
              </a:lnSpc>
              <a:buNone/>
            </a:pPr>
            <a:endParaRPr lang="en-US" sz="2200" dirty="0"/>
          </a:p>
        </p:txBody>
      </p:sp>
      <p:sp>
        <p:nvSpPr>
          <p:cNvPr id="6" name="Text 4"/>
          <p:cNvSpPr/>
          <p:nvPr/>
        </p:nvSpPr>
        <p:spPr>
          <a:xfrm>
            <a:off x="8385691" y="6752784"/>
            <a:ext cx="6244709" cy="1088708"/>
          </a:xfrm>
          <a:prstGeom prst="rect">
            <a:avLst/>
          </a:prstGeom>
          <a:noFill/>
          <a:ln/>
        </p:spPr>
        <p:txBody>
          <a:bodyPr wrap="square" lIns="0" tIns="0" rIns="0" bIns="0" rtlCol="0" anchor="t"/>
          <a:lstStyle/>
          <a:p>
            <a:pPr marL="0" indent="0">
              <a:lnSpc>
                <a:spcPts val="2850"/>
              </a:lnSpc>
              <a:buNone/>
            </a:pPr>
            <a:endParaRPr lang="en-US" sz="1750" dirty="0"/>
          </a:p>
        </p:txBody>
      </p:sp>
      <p:sp>
        <p:nvSpPr>
          <p:cNvPr id="12" name="Rectangle 11"/>
          <p:cNvSpPr/>
          <p:nvPr/>
        </p:nvSpPr>
        <p:spPr>
          <a:xfrm>
            <a:off x="3346234" y="1031805"/>
            <a:ext cx="8927121" cy="769441"/>
          </a:xfrm>
          <a:prstGeom prst="rect">
            <a:avLst/>
          </a:prstGeom>
        </p:spPr>
        <p:txBody>
          <a:bodyPr wrap="square">
            <a:spAutoFit/>
          </a:bodyPr>
          <a:lstStyle/>
          <a:p>
            <a:r>
              <a:rPr lang="en-IN" sz="4400" u="sng" dirty="0">
                <a:latin typeface="Palatino Linotype" panose="02040502050505030304" pitchFamily="18" charset="0"/>
              </a:rPr>
              <a:t>Limitation of Existing System</a:t>
            </a:r>
            <a:endParaRPr lang="en-IN" sz="2800" dirty="0"/>
          </a:p>
        </p:txBody>
      </p:sp>
      <p:sp>
        <p:nvSpPr>
          <p:cNvPr id="4" name="Rectangle 3"/>
          <p:cNvSpPr/>
          <p:nvPr/>
        </p:nvSpPr>
        <p:spPr>
          <a:xfrm>
            <a:off x="3388659" y="2223272"/>
            <a:ext cx="9840558" cy="4339650"/>
          </a:xfrm>
          <a:prstGeom prst="rect">
            <a:avLst/>
          </a:prstGeom>
        </p:spPr>
        <p:txBody>
          <a:bodyPr wrap="square">
            <a:spAutoFit/>
          </a:bodyPr>
          <a:lstStyle/>
          <a:p>
            <a:pPr marL="342900" indent="-342900">
              <a:lnSpc>
                <a:spcPct val="150000"/>
              </a:lnSpc>
              <a:buFont typeface="Wingdings" panose="05000000000000000000" pitchFamily="2" charset="2"/>
              <a:buChar char="v"/>
            </a:pPr>
            <a:r>
              <a:rPr lang="en-IN" sz="2800" dirty="0"/>
              <a:t>Limited Initial Feature Set</a:t>
            </a:r>
          </a:p>
          <a:p>
            <a:pPr marL="342900" indent="-342900">
              <a:lnSpc>
                <a:spcPct val="150000"/>
              </a:lnSpc>
              <a:buFont typeface="Wingdings" panose="05000000000000000000" pitchFamily="2" charset="2"/>
              <a:buChar char="v"/>
            </a:pPr>
            <a:r>
              <a:rPr lang="en-IN" sz="2800" dirty="0"/>
              <a:t>Scalability Under Real-World Conditions</a:t>
            </a:r>
          </a:p>
          <a:p>
            <a:pPr marL="342900" indent="-342900">
              <a:lnSpc>
                <a:spcPct val="150000"/>
              </a:lnSpc>
              <a:buFont typeface="Wingdings" panose="05000000000000000000" pitchFamily="2" charset="2"/>
              <a:buChar char="v"/>
            </a:pPr>
            <a:r>
              <a:rPr lang="en-IN" sz="2800" dirty="0"/>
              <a:t>Dependence on Third-Party Services</a:t>
            </a:r>
          </a:p>
          <a:p>
            <a:pPr marL="342900" indent="-342900">
              <a:lnSpc>
                <a:spcPct val="150000"/>
              </a:lnSpc>
              <a:buFont typeface="Wingdings" panose="05000000000000000000" pitchFamily="2" charset="2"/>
              <a:buChar char="v"/>
            </a:pPr>
            <a:r>
              <a:rPr lang="en-IN" sz="2800" dirty="0"/>
              <a:t>Evolving Security Landscape</a:t>
            </a:r>
          </a:p>
          <a:p>
            <a:pPr marL="342900" indent="-342900">
              <a:lnSpc>
                <a:spcPct val="150000"/>
              </a:lnSpc>
              <a:buFont typeface="Wingdings" panose="05000000000000000000" pitchFamily="2" charset="2"/>
              <a:buChar char="v"/>
            </a:pPr>
            <a:r>
              <a:rPr lang="en-IN" sz="2800" dirty="0"/>
              <a:t>User Interface and Usability Enhancements</a:t>
            </a:r>
          </a:p>
          <a:p>
            <a:pPr marL="342900" indent="-342900">
              <a:lnSpc>
                <a:spcPct val="150000"/>
              </a:lnSpc>
              <a:buFont typeface="Wingdings" panose="05000000000000000000" pitchFamily="2" charset="2"/>
              <a:buChar char="v"/>
            </a:pPr>
            <a:r>
              <a:rPr lang="en-IN" sz="2800" dirty="0"/>
              <a:t>Complexity of Maintenance</a:t>
            </a:r>
            <a:endParaRPr lang="en-IN" sz="2400" dirty="0"/>
          </a:p>
          <a:p>
            <a:endParaRPr lang="en-IN" sz="2400" dirty="0"/>
          </a:p>
        </p:txBody>
      </p:sp>
    </p:spTree>
    <p:extLst>
      <p:ext uri="{BB962C8B-B14F-4D97-AF65-F5344CB8AC3E}">
        <p14:creationId xmlns:p14="http://schemas.microsoft.com/office/powerpoint/2010/main" val="959459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525370" y="1794121"/>
            <a:ext cx="8576121" cy="858303"/>
          </a:xfrm>
          <a:prstGeom prst="rect">
            <a:avLst/>
          </a:prstGeom>
          <a:noFill/>
          <a:ln/>
        </p:spPr>
        <p:txBody>
          <a:bodyPr wrap="none" lIns="0" tIns="0" rIns="0" bIns="0" rtlCol="0" anchor="t"/>
          <a:lstStyle/>
          <a:p>
            <a:pPr marL="0" indent="0">
              <a:lnSpc>
                <a:spcPts val="5550"/>
              </a:lnSpc>
              <a:buNone/>
            </a:pPr>
            <a:endParaRPr lang="en-US" sz="4500" dirty="0">
              <a:solidFill>
                <a:schemeClr val="bg1"/>
              </a:solidFill>
            </a:endParaRPr>
          </a:p>
        </p:txBody>
      </p:sp>
      <p:sp>
        <p:nvSpPr>
          <p:cNvPr id="3" name="Text 1"/>
          <p:cNvSpPr/>
          <p:nvPr/>
        </p:nvSpPr>
        <p:spPr>
          <a:xfrm>
            <a:off x="1159550" y="3347475"/>
            <a:ext cx="6220196" cy="1353617"/>
          </a:xfrm>
          <a:prstGeom prst="rect">
            <a:avLst/>
          </a:prstGeom>
          <a:noFill/>
          <a:ln/>
        </p:spPr>
        <p:txBody>
          <a:bodyPr wrap="none" lIns="0" tIns="0" rIns="0" bIns="0" rtlCol="0" anchor="t"/>
          <a:lstStyle/>
          <a:p>
            <a:pPr marL="0" indent="0">
              <a:lnSpc>
                <a:spcPts val="2750"/>
              </a:lnSpc>
              <a:buNone/>
            </a:pPr>
            <a:r>
              <a:rPr lang="en-US" sz="2200" b="1" dirty="0">
                <a:solidFill>
                  <a:srgbClr val="233939"/>
                </a:solidFill>
                <a:latin typeface="Syne Bold" pitchFamily="34" charset="0"/>
                <a:ea typeface="Syne Bold" pitchFamily="34" charset="-122"/>
              </a:rPr>
              <a:t> </a:t>
            </a:r>
            <a:endParaRPr lang="en-US" sz="2200" dirty="0"/>
          </a:p>
        </p:txBody>
      </p:sp>
      <p:sp>
        <p:nvSpPr>
          <p:cNvPr id="5" name="Text 3"/>
          <p:cNvSpPr/>
          <p:nvPr/>
        </p:nvSpPr>
        <p:spPr>
          <a:xfrm>
            <a:off x="7038499" y="6867099"/>
            <a:ext cx="2835235" cy="354330"/>
          </a:xfrm>
          <a:prstGeom prst="rect">
            <a:avLst/>
          </a:prstGeom>
          <a:noFill/>
          <a:ln/>
        </p:spPr>
        <p:txBody>
          <a:bodyPr wrap="none" lIns="0" tIns="0" rIns="0" bIns="0" rtlCol="0" anchor="t"/>
          <a:lstStyle/>
          <a:p>
            <a:pPr marL="0" indent="0">
              <a:lnSpc>
                <a:spcPts val="2750"/>
              </a:lnSpc>
              <a:buNone/>
            </a:pPr>
            <a:endParaRPr lang="en-US" sz="2200" dirty="0"/>
          </a:p>
        </p:txBody>
      </p:sp>
      <p:sp>
        <p:nvSpPr>
          <p:cNvPr id="6" name="Text 4"/>
          <p:cNvSpPr/>
          <p:nvPr/>
        </p:nvSpPr>
        <p:spPr>
          <a:xfrm>
            <a:off x="8385691" y="6752784"/>
            <a:ext cx="6244709" cy="1088708"/>
          </a:xfrm>
          <a:prstGeom prst="rect">
            <a:avLst/>
          </a:prstGeom>
          <a:noFill/>
          <a:ln/>
        </p:spPr>
        <p:txBody>
          <a:bodyPr wrap="square" lIns="0" tIns="0" rIns="0" bIns="0" rtlCol="0" anchor="t"/>
          <a:lstStyle/>
          <a:p>
            <a:pPr marL="0" indent="0">
              <a:lnSpc>
                <a:spcPts val="2850"/>
              </a:lnSpc>
              <a:buNone/>
            </a:pPr>
            <a:endParaRPr lang="en-US" sz="1750" dirty="0"/>
          </a:p>
        </p:txBody>
      </p:sp>
      <p:sp>
        <p:nvSpPr>
          <p:cNvPr id="12" name="Rectangle 11"/>
          <p:cNvSpPr/>
          <p:nvPr/>
        </p:nvSpPr>
        <p:spPr>
          <a:xfrm>
            <a:off x="5042198" y="789337"/>
            <a:ext cx="8927121" cy="677108"/>
          </a:xfrm>
          <a:prstGeom prst="rect">
            <a:avLst/>
          </a:prstGeom>
        </p:spPr>
        <p:txBody>
          <a:bodyPr wrap="square">
            <a:spAutoFit/>
          </a:bodyPr>
          <a:lstStyle/>
          <a:p>
            <a:r>
              <a:rPr lang="en-IN" sz="3800" dirty="0">
                <a:latin typeface="Palatino Linotype" panose="02040502050505030304" pitchFamily="18" charset="0"/>
              </a:rPr>
              <a:t>  </a:t>
            </a:r>
            <a:r>
              <a:rPr lang="en-IN" sz="3800" u="sng" dirty="0">
                <a:latin typeface="Palatino Linotype" panose="02040502050505030304" pitchFamily="18" charset="0"/>
              </a:rPr>
              <a:t>Project Profile</a:t>
            </a:r>
          </a:p>
        </p:txBody>
      </p:sp>
      <p:graphicFrame>
        <p:nvGraphicFramePr>
          <p:cNvPr id="7" name="Table 6"/>
          <p:cNvGraphicFramePr>
            <a:graphicFrameLocks noGrp="1"/>
          </p:cNvGraphicFramePr>
          <p:nvPr>
            <p:extLst>
              <p:ext uri="{D42A27DB-BD31-4B8C-83A1-F6EECF244321}">
                <p14:modId xmlns:p14="http://schemas.microsoft.com/office/powerpoint/2010/main" val="3782291058"/>
              </p:ext>
            </p:extLst>
          </p:nvPr>
        </p:nvGraphicFramePr>
        <p:xfrm>
          <a:off x="2651639" y="1744619"/>
          <a:ext cx="9456214" cy="5583833"/>
        </p:xfrm>
        <a:graphic>
          <a:graphicData uri="http://schemas.openxmlformats.org/drawingml/2006/table">
            <a:tbl>
              <a:tblPr firstRow="1" bandRow="1">
                <a:tableStyleId>{35758FB7-9AC5-4552-8A53-C91805E547FA}</a:tableStyleId>
              </a:tblPr>
              <a:tblGrid>
                <a:gridCol w="2865518">
                  <a:extLst>
                    <a:ext uri="{9D8B030D-6E8A-4147-A177-3AD203B41FA5}">
                      <a16:colId xmlns:a16="http://schemas.microsoft.com/office/drawing/2014/main" val="20000"/>
                    </a:ext>
                  </a:extLst>
                </a:gridCol>
                <a:gridCol w="6590696">
                  <a:extLst>
                    <a:ext uri="{9D8B030D-6E8A-4147-A177-3AD203B41FA5}">
                      <a16:colId xmlns:a16="http://schemas.microsoft.com/office/drawing/2014/main" val="20001"/>
                    </a:ext>
                  </a:extLst>
                </a:gridCol>
              </a:tblGrid>
              <a:tr h="372159">
                <a:tc>
                  <a:txBody>
                    <a:bodyPr/>
                    <a:lstStyle/>
                    <a:p>
                      <a:pPr algn="l"/>
                      <a:r>
                        <a:rPr lang="en-IN" sz="2300" dirty="0">
                          <a:latin typeface="Palatino Linotype" panose="02040502050505030304" pitchFamily="18" charset="0"/>
                        </a:rPr>
                        <a:t>Field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IN" sz="2300" dirty="0">
                          <a:latin typeface="Palatino Linotype" panose="02040502050505030304" pitchFamily="18" charset="0"/>
                        </a:rPr>
                        <a:t>Description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2159">
                <a:tc>
                  <a:txBody>
                    <a:bodyPr/>
                    <a:lstStyle/>
                    <a:p>
                      <a:pPr algn="l"/>
                      <a:r>
                        <a:rPr lang="en-IN" sz="2300" dirty="0">
                          <a:latin typeface="Palatino Linotype" panose="02040502050505030304" pitchFamily="18" charset="0"/>
                        </a:rPr>
                        <a:t>Project title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IN" sz="2300" b="0" kern="1200" dirty="0">
                          <a:solidFill>
                            <a:schemeClr val="dk1"/>
                          </a:solidFill>
                          <a:effectLst/>
                          <a:latin typeface="Palatino Linotype" panose="02040502050505030304" pitchFamily="18" charset="0"/>
                          <a:ea typeface="+mn-ea"/>
                          <a:cs typeface="+mn-cs"/>
                        </a:rPr>
                        <a:t>Ssphere : Sphere of Style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72159">
                <a:tc>
                  <a:txBody>
                    <a:bodyPr/>
                    <a:lstStyle/>
                    <a:p>
                      <a:pPr algn="l"/>
                      <a:r>
                        <a:rPr lang="en-IN" sz="2300" b="0" kern="1200" dirty="0">
                          <a:solidFill>
                            <a:schemeClr val="dk1"/>
                          </a:solidFill>
                          <a:effectLst/>
                          <a:latin typeface="Palatino Linotype" panose="02040502050505030304" pitchFamily="18" charset="0"/>
                          <a:ea typeface="+mn-ea"/>
                          <a:cs typeface="+mn-cs"/>
                        </a:rPr>
                        <a:t>Project Type</a:t>
                      </a:r>
                      <a:endParaRPr lang="en-IN" sz="2300" b="0" dirty="0">
                        <a:latin typeface="Palatino Linotype" panose="0204050205050503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IN" sz="2300" b="0" kern="1200" dirty="0">
                          <a:solidFill>
                            <a:schemeClr val="dk1"/>
                          </a:solidFill>
                          <a:effectLst/>
                          <a:latin typeface="Palatino Linotype" panose="02040502050505030304" pitchFamily="18" charset="0"/>
                          <a:ea typeface="+mn-ea"/>
                          <a:cs typeface="+mn-cs"/>
                        </a:rPr>
                        <a:t>Web Application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4824240"/>
                  </a:ext>
                </a:extLst>
              </a:tr>
              <a:tr h="372159">
                <a:tc>
                  <a:txBody>
                    <a:bodyPr/>
                    <a:lstStyle/>
                    <a:p>
                      <a:pPr algn="l"/>
                      <a:r>
                        <a:rPr lang="en-IN" sz="2300" b="0" dirty="0">
                          <a:latin typeface="Palatino Linotype" panose="02040502050505030304" pitchFamily="18" charset="0"/>
                        </a:rPr>
                        <a:t>Domain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IN" sz="2300" kern="1200" dirty="0">
                          <a:solidFill>
                            <a:schemeClr val="dk1"/>
                          </a:solidFill>
                          <a:effectLst/>
                          <a:latin typeface="Palatino Linotype" panose="02040502050505030304" pitchFamily="18" charset="0"/>
                          <a:ea typeface="+mn-ea"/>
                          <a:cs typeface="+mn-cs"/>
                        </a:rPr>
                        <a:t>E-Commerce</a:t>
                      </a:r>
                      <a:endParaRPr lang="en-IN" sz="2300" b="0" kern="1200" dirty="0">
                        <a:solidFill>
                          <a:schemeClr val="dk1"/>
                        </a:solidFill>
                        <a:effectLst/>
                        <a:latin typeface="Palatino Linotype" panose="02040502050505030304" pitchFamily="18" charset="0"/>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96418589"/>
                  </a:ext>
                </a:extLst>
              </a:tr>
              <a:tr h="667319">
                <a:tc>
                  <a:txBody>
                    <a:bodyPr/>
                    <a:lstStyle/>
                    <a:p>
                      <a:pPr algn="l"/>
                      <a:r>
                        <a:rPr lang="en-IN" sz="2160" b="0" kern="1200" dirty="0">
                          <a:solidFill>
                            <a:schemeClr val="dk1"/>
                          </a:solidFill>
                          <a:effectLst/>
                          <a:latin typeface="Palatino Linotype" panose="02040502050505030304" pitchFamily="18" charset="0"/>
                          <a:ea typeface="+mn-ea"/>
                          <a:cs typeface="+mn-cs"/>
                        </a:rPr>
                        <a:t>Primary Purpose</a:t>
                      </a:r>
                      <a:endParaRPr lang="en-IN" sz="2300" b="0" dirty="0">
                        <a:latin typeface="Palatino Linotype" panose="0204050205050503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IN" sz="2300" kern="1200" dirty="0">
                          <a:solidFill>
                            <a:schemeClr val="dk1"/>
                          </a:solidFill>
                          <a:effectLst/>
                          <a:latin typeface="Palatino Linotype" panose="02040502050505030304" pitchFamily="18" charset="0"/>
                          <a:ea typeface="+mn-ea"/>
                          <a:cs typeface="+mn-cs"/>
                        </a:rPr>
                        <a:t>To create a secure, user-friendly platform for online clothing shopping</a:t>
                      </a:r>
                      <a:endParaRPr lang="en-IN" sz="2300" b="0" kern="1200" dirty="0">
                        <a:solidFill>
                          <a:schemeClr val="dk1"/>
                        </a:solidFill>
                        <a:effectLst/>
                        <a:latin typeface="Palatino Linotype" panose="02040502050505030304" pitchFamily="18" charset="0"/>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41913073"/>
                  </a:ext>
                </a:extLst>
              </a:tr>
              <a:tr h="776211">
                <a:tc>
                  <a:txBody>
                    <a:bodyPr/>
                    <a:lstStyle/>
                    <a:p>
                      <a:pPr algn="l"/>
                      <a:r>
                        <a:rPr lang="en-IN" sz="2300" dirty="0">
                          <a:latin typeface="Palatino Linotype" panose="02040502050505030304" pitchFamily="18" charset="0"/>
                        </a:rPr>
                        <a:t>Front End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a:lnSpc>
                          <a:spcPct val="107000"/>
                        </a:lnSpc>
                        <a:spcAft>
                          <a:spcPts val="800"/>
                        </a:spcAft>
                        <a:buFont typeface="Symbol" panose="05050102010706020507" pitchFamily="18" charset="2"/>
                        <a:buNone/>
                      </a:pPr>
                      <a:r>
                        <a:rPr lang="en-IN" sz="2300" kern="100" dirty="0">
                          <a:solidFill>
                            <a:srgbClr val="000000"/>
                          </a:solidFill>
                          <a:effectLst/>
                          <a:latin typeface="Calibri" panose="020F0502020204030204" pitchFamily="34" charset="0"/>
                          <a:ea typeface="Calibri" panose="020F0502020204030204" pitchFamily="34" charset="0"/>
                          <a:cs typeface="Latha"/>
                        </a:rPr>
                        <a:t>JavaScript (for both frontend and backend</a:t>
                      </a:r>
                      <a:r>
                        <a:rPr lang="en-IN" sz="2300" kern="100">
                          <a:solidFill>
                            <a:srgbClr val="000000"/>
                          </a:solidFill>
                          <a:effectLst/>
                          <a:latin typeface="Calibri" panose="020F0502020204030204" pitchFamily="34" charset="0"/>
                          <a:ea typeface="Calibri" panose="020F0502020204030204" pitchFamily="34" charset="0"/>
                          <a:cs typeface="Latha"/>
                        </a:rPr>
                        <a:t>), React</a:t>
                      </a:r>
                      <a:r>
                        <a:rPr lang="en-IN" sz="2300" kern="100">
                          <a:solidFill>
                            <a:schemeClr val="dk1"/>
                          </a:solidFill>
                          <a:effectLst/>
                          <a:latin typeface="Calibri" panose="020F0502020204030204" pitchFamily="34" charset="0"/>
                          <a:ea typeface="Calibri" panose="020F0502020204030204" pitchFamily="34" charset="0"/>
                          <a:cs typeface="Latha"/>
                        </a:rPr>
                        <a:t>-</a:t>
                      </a:r>
                      <a:r>
                        <a:rPr lang="en-IN" sz="2300" kern="100">
                          <a:solidFill>
                            <a:srgbClr val="000000"/>
                          </a:solidFill>
                          <a:effectLst/>
                          <a:latin typeface="Calibri" panose="020F0502020204030204" pitchFamily="34" charset="0"/>
                          <a:ea typeface="Calibri" panose="020F0502020204030204" pitchFamily="34" charset="0"/>
                          <a:cs typeface="Latha"/>
                        </a:rPr>
                        <a:t>Vite</a:t>
                      </a:r>
                      <a:r>
                        <a:rPr lang="en-IN" sz="2300" kern="100" dirty="0">
                          <a:solidFill>
                            <a:srgbClr val="000000"/>
                          </a:solidFill>
                          <a:effectLst/>
                          <a:latin typeface="Calibri" panose="020F0502020204030204" pitchFamily="34" charset="0"/>
                          <a:ea typeface="Calibri" panose="020F0502020204030204" pitchFamily="34" charset="0"/>
                          <a:cs typeface="Latha"/>
                        </a:rPr>
                        <a:t>,</a:t>
                      </a:r>
                    </a:p>
                    <a:p>
                      <a:pPr marL="0" lvl="0" indent="0" algn="l">
                        <a:lnSpc>
                          <a:spcPct val="107000"/>
                        </a:lnSpc>
                        <a:spcAft>
                          <a:spcPts val="800"/>
                        </a:spcAft>
                        <a:buFont typeface="Symbol" panose="05050102010706020507" pitchFamily="18" charset="2"/>
                        <a:buNone/>
                      </a:pPr>
                      <a:r>
                        <a:rPr lang="en-IN" sz="2300" kern="100" dirty="0">
                          <a:solidFill>
                            <a:srgbClr val="000000"/>
                          </a:solidFill>
                          <a:effectLst/>
                          <a:latin typeface="Calibri" panose="020F0502020204030204" pitchFamily="34" charset="0"/>
                          <a:ea typeface="Calibri" panose="020F0502020204030204" pitchFamily="34" charset="0"/>
                          <a:cs typeface="Latha"/>
                        </a:rPr>
                        <a:t>Tailwind CSS</a:t>
                      </a:r>
                      <a:endParaRPr lang="en-IN" sz="2300" kern="100" dirty="0">
                        <a:effectLst/>
                        <a:latin typeface="Calibri" panose="020F0502020204030204" pitchFamily="34" charset="0"/>
                        <a:ea typeface="Calibri" panose="020F0502020204030204" pitchFamily="34" charset="0"/>
                        <a:cs typeface="Latha"/>
                      </a:endParaRPr>
                    </a:p>
                  </a:txBody>
                  <a:tcPr marL="114300" marR="11430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487577">
                <a:tc>
                  <a:txBody>
                    <a:bodyPr/>
                    <a:lstStyle/>
                    <a:p>
                      <a:pPr algn="l"/>
                      <a:r>
                        <a:rPr lang="en-IN" sz="2300" dirty="0">
                          <a:latin typeface="Palatino Linotype" panose="02040502050505030304" pitchFamily="18" charset="0"/>
                        </a:rPr>
                        <a:t>Back End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548640" rtl="0" eaLnBrk="1" fontAlgn="auto" latinLnBrk="0" hangingPunct="1">
                        <a:lnSpc>
                          <a:spcPct val="100000"/>
                        </a:lnSpc>
                        <a:spcBef>
                          <a:spcPts val="0"/>
                        </a:spcBef>
                        <a:spcAft>
                          <a:spcPts val="0"/>
                        </a:spcAft>
                        <a:buClrTx/>
                        <a:buSzTx/>
                        <a:buFontTx/>
                        <a:buNone/>
                        <a:tabLst/>
                        <a:defRPr/>
                      </a:pPr>
                      <a:r>
                        <a:rPr lang="en-IN" sz="2300" kern="1200" dirty="0">
                          <a:solidFill>
                            <a:schemeClr val="dk1"/>
                          </a:solidFill>
                          <a:effectLst/>
                          <a:latin typeface="+mn-lt"/>
                          <a:ea typeface="+mn-ea"/>
                          <a:cs typeface="+mn-cs"/>
                        </a:rPr>
                        <a:t>Mongo DB , Express.js,</a:t>
                      </a:r>
                      <a:r>
                        <a:rPr lang="en-IN" sz="2300" kern="100" dirty="0">
                          <a:solidFill>
                            <a:srgbClr val="000000"/>
                          </a:solidFill>
                          <a:effectLst/>
                          <a:latin typeface="Calibri" panose="020F0502020204030204" pitchFamily="34" charset="0"/>
                          <a:ea typeface="Calibri" panose="020F0502020204030204" pitchFamily="34" charset="0"/>
                          <a:cs typeface="Latha"/>
                        </a:rPr>
                        <a:t> Node.js</a:t>
                      </a:r>
                      <a:endParaRPr lang="en-IN" sz="2300" kern="100" dirty="0">
                        <a:effectLst/>
                        <a:latin typeface="Calibri" panose="020F0502020204030204" pitchFamily="34" charset="0"/>
                        <a:ea typeface="Calibri" panose="020F0502020204030204" pitchFamily="34" charset="0"/>
                        <a:cs typeface="Latha"/>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372159">
                <a:tc>
                  <a:txBody>
                    <a:bodyPr/>
                    <a:lstStyle/>
                    <a:p>
                      <a:pPr algn="l"/>
                      <a:r>
                        <a:rPr lang="en-IN" sz="2300" dirty="0">
                          <a:latin typeface="Palatino Linotype" panose="02040502050505030304" pitchFamily="18" charset="0"/>
                        </a:rPr>
                        <a:t>Team Member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2300" dirty="0">
                          <a:latin typeface="Palatino Linotype" panose="02040502050505030304" pitchFamily="18" charset="0"/>
                        </a:rPr>
                        <a:t>4</a:t>
                      </a:r>
                      <a:endParaRPr lang="en-IN" sz="2300" dirty="0">
                        <a:latin typeface="Palatino Linotype" panose="0204050205050503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372159">
                <a:tc>
                  <a:txBody>
                    <a:bodyPr/>
                    <a:lstStyle/>
                    <a:p>
                      <a:pPr algn="l"/>
                      <a:r>
                        <a:rPr lang="en-IN" sz="2300" dirty="0">
                          <a:latin typeface="Palatino Linotype" panose="02040502050505030304" pitchFamily="18" charset="0"/>
                        </a:rPr>
                        <a:t>Project Duration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IN" sz="2300" dirty="0">
                          <a:latin typeface="Palatino Linotype" panose="02040502050505030304" pitchFamily="18" charset="0"/>
                        </a:rPr>
                        <a:t>3 month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r h="372159">
                <a:tc>
                  <a:txBody>
                    <a:bodyPr/>
                    <a:lstStyle/>
                    <a:p>
                      <a:pPr algn="l"/>
                      <a:r>
                        <a:rPr lang="en-IN" sz="2300" dirty="0">
                          <a:latin typeface="Palatino Linotype" panose="02040502050505030304" pitchFamily="18" charset="0"/>
                        </a:rPr>
                        <a:t>Internal Guide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l">
                        <a:lnSpc>
                          <a:spcPct val="100000"/>
                        </a:lnSpc>
                      </a:pPr>
                      <a:r>
                        <a:rPr lang="en-IN" sz="2300" dirty="0"/>
                        <a:t>Prof. Mohamed </a:t>
                      </a:r>
                      <a:r>
                        <a:rPr lang="en-IN" sz="2300" dirty="0" err="1"/>
                        <a:t>sohel</a:t>
                      </a:r>
                      <a:r>
                        <a:rPr lang="en-IN" sz="2300" dirty="0"/>
                        <a:t> Shaikh</a:t>
                      </a:r>
                      <a:endParaRPr lang="en-IN" sz="2300" kern="1200" dirty="0">
                        <a:solidFill>
                          <a:schemeClr val="dk1"/>
                        </a:solidFill>
                        <a:latin typeface="Palatino Linotype" panose="02040502050505030304" pitchFamily="18" charset="0"/>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42060604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12" name="Title 1">
            <a:extLst>
              <a:ext uri="{FF2B5EF4-FFF2-40B4-BE49-F238E27FC236}">
                <a16:creationId xmlns:a16="http://schemas.microsoft.com/office/drawing/2014/main" id="{A867C99F-A9C5-E0CE-AE63-E4DD38A4A25E}"/>
              </a:ext>
            </a:extLst>
          </p:cNvPr>
          <p:cNvSpPr txBox="1">
            <a:spLocks/>
          </p:cNvSpPr>
          <p:nvPr/>
        </p:nvSpPr>
        <p:spPr>
          <a:xfrm>
            <a:off x="2017239" y="978102"/>
            <a:ext cx="9520158" cy="1049235"/>
          </a:xfrm>
          <a:prstGeom prst="rect">
            <a:avLst/>
          </a:prstGeom>
        </p:spPr>
        <p:txBody>
          <a:bodyPr>
            <a:normAutofit/>
          </a:bodyPr>
          <a:lstStyle>
            <a:lvl1pPr algn="ctr" defTabSz="548640" rtl="0" eaLnBrk="1" latinLnBrk="0" hangingPunct="1">
              <a:spcBef>
                <a:spcPct val="0"/>
              </a:spcBef>
              <a:buNone/>
              <a:defRPr sz="528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4800" u="sng" dirty="0">
                <a:latin typeface="Palatino Linotype" panose="02040502050505030304" pitchFamily="18" charset="0"/>
                <a:cs typeface="Mangal" panose="02040503050203030202" pitchFamily="18" charset="0"/>
              </a:rPr>
              <a:t>Objectives</a:t>
            </a:r>
          </a:p>
        </p:txBody>
      </p:sp>
      <p:sp>
        <p:nvSpPr>
          <p:cNvPr id="3" name="Rectangle 2"/>
          <p:cNvSpPr/>
          <p:nvPr/>
        </p:nvSpPr>
        <p:spPr>
          <a:xfrm>
            <a:off x="3758658" y="2226718"/>
            <a:ext cx="7315200" cy="4109458"/>
          </a:xfrm>
          <a:prstGeom prst="rect">
            <a:avLst/>
          </a:prstGeom>
        </p:spPr>
        <p:txBody>
          <a:bodyPr>
            <a:spAutoFit/>
          </a:bodyPr>
          <a:lstStyle/>
          <a:p>
            <a:pPr marL="514350" lvl="0" indent="-514350">
              <a:lnSpc>
                <a:spcPct val="107000"/>
              </a:lnSpc>
              <a:spcAft>
                <a:spcPts val="800"/>
              </a:spcAft>
              <a:buClr>
                <a:srgbClr val="6FBB65"/>
              </a:buClr>
              <a:buFont typeface="Wingdings" panose="05000000000000000000" pitchFamily="2" charset="2"/>
              <a:buChar char="Ø"/>
              <a:tabLst>
                <a:tab pos="4942205" algn="l"/>
              </a:tabLst>
            </a:pPr>
            <a:r>
              <a:rPr lang="en-IN" sz="2800" b="1" dirty="0"/>
              <a:t>Create a Seamless User Experience</a:t>
            </a:r>
          </a:p>
          <a:p>
            <a:pPr marL="514350" lvl="0" indent="-514350">
              <a:lnSpc>
                <a:spcPct val="107000"/>
              </a:lnSpc>
              <a:spcAft>
                <a:spcPts val="800"/>
              </a:spcAft>
              <a:buClr>
                <a:srgbClr val="6FBB65"/>
              </a:buClr>
              <a:buFont typeface="Wingdings" panose="05000000000000000000" pitchFamily="2" charset="2"/>
              <a:buChar char="Ø"/>
              <a:tabLst>
                <a:tab pos="4942205" algn="l"/>
              </a:tabLst>
            </a:pPr>
            <a:r>
              <a:rPr lang="en-IN" sz="2800" b="1" dirty="0"/>
              <a:t>Implement Robust E-commerce Functionality</a:t>
            </a:r>
          </a:p>
          <a:p>
            <a:pPr marL="514350" lvl="0" indent="-514350">
              <a:lnSpc>
                <a:spcPct val="107000"/>
              </a:lnSpc>
              <a:spcAft>
                <a:spcPts val="800"/>
              </a:spcAft>
              <a:buClr>
                <a:srgbClr val="6FBB65"/>
              </a:buClr>
              <a:buFont typeface="Wingdings" panose="05000000000000000000" pitchFamily="2" charset="2"/>
              <a:buChar char="Ø"/>
              <a:tabLst>
                <a:tab pos="4942205" algn="l"/>
              </a:tabLst>
            </a:pPr>
            <a:r>
              <a:rPr lang="en-IN" sz="2800" b="1" dirty="0"/>
              <a:t>Streamline Administrative Operations</a:t>
            </a:r>
          </a:p>
          <a:p>
            <a:pPr marL="514350" lvl="0" indent="-514350">
              <a:lnSpc>
                <a:spcPct val="107000"/>
              </a:lnSpc>
              <a:spcAft>
                <a:spcPts val="800"/>
              </a:spcAft>
              <a:buClr>
                <a:srgbClr val="6FBB65"/>
              </a:buClr>
              <a:buFont typeface="Wingdings" panose="05000000000000000000" pitchFamily="2" charset="2"/>
              <a:buChar char="Ø"/>
              <a:tabLst>
                <a:tab pos="4942205" algn="l"/>
              </a:tabLst>
            </a:pPr>
            <a:r>
              <a:rPr lang="en-IN" sz="2800" b="1" dirty="0"/>
              <a:t>Enhance Platform Management and Security</a:t>
            </a:r>
          </a:p>
          <a:p>
            <a:pPr marL="514350" lvl="0" indent="-514350">
              <a:lnSpc>
                <a:spcPct val="107000"/>
              </a:lnSpc>
              <a:spcAft>
                <a:spcPts val="800"/>
              </a:spcAft>
              <a:buClr>
                <a:srgbClr val="6FBB65"/>
              </a:buClr>
              <a:buFont typeface="Wingdings" panose="05000000000000000000" pitchFamily="2" charset="2"/>
              <a:buChar char="Ø"/>
              <a:tabLst>
                <a:tab pos="4942205" algn="l"/>
              </a:tabLst>
            </a:pPr>
            <a:r>
              <a:rPr lang="en-IN" sz="2800" b="1" dirty="0"/>
              <a:t>Achieve Technical Excellence</a:t>
            </a:r>
            <a:endParaRPr lang="en-IN" sz="2800" dirty="0">
              <a:latin typeface="Palatino Linotype" panose="02040502050505030304" pitchFamily="18" charset="0"/>
              <a:ea typeface="Calibri" panose="020F0502020204030204" pitchFamily="34" charset="0"/>
              <a:cs typeface="Mangal" panose="02040503050203030202" pitchFamily="18" charset="0"/>
            </a:endParaRPr>
          </a:p>
          <a:p>
            <a:endParaRPr lang="en-IN" dirty="0">
              <a:latin typeface="Palatino Linotype" panose="02040502050505030304" pitchFamily="18" charset="0"/>
            </a:endParaRPr>
          </a:p>
        </p:txBody>
      </p:sp>
    </p:spTree>
    <p:extLst>
      <p:ext uri="{BB962C8B-B14F-4D97-AF65-F5344CB8AC3E}">
        <p14:creationId xmlns:p14="http://schemas.microsoft.com/office/powerpoint/2010/main" val="21847950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12" name="Title 1">
            <a:extLst>
              <a:ext uri="{FF2B5EF4-FFF2-40B4-BE49-F238E27FC236}">
                <a16:creationId xmlns:a16="http://schemas.microsoft.com/office/drawing/2014/main" id="{A867C99F-A9C5-E0CE-AE63-E4DD38A4A25E}"/>
              </a:ext>
            </a:extLst>
          </p:cNvPr>
          <p:cNvSpPr txBox="1">
            <a:spLocks/>
          </p:cNvSpPr>
          <p:nvPr/>
        </p:nvSpPr>
        <p:spPr>
          <a:xfrm>
            <a:off x="2017239" y="806061"/>
            <a:ext cx="9520158" cy="1049235"/>
          </a:xfrm>
          <a:prstGeom prst="rect">
            <a:avLst/>
          </a:prstGeom>
        </p:spPr>
        <p:txBody>
          <a:bodyPr>
            <a:normAutofit/>
          </a:bodyPr>
          <a:lstStyle>
            <a:lvl1pPr algn="ctr" defTabSz="548640" rtl="0" eaLnBrk="1" latinLnBrk="0" hangingPunct="1">
              <a:spcBef>
                <a:spcPct val="0"/>
              </a:spcBef>
              <a:buNone/>
              <a:defRPr sz="528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4800" u="sng" dirty="0">
                <a:latin typeface="Palatino Linotype" panose="02040502050505030304" pitchFamily="18" charset="0"/>
              </a:rPr>
              <a:t>Scope</a:t>
            </a:r>
            <a:endParaRPr lang="en-IN" sz="4800" u="sng" dirty="0">
              <a:latin typeface="Palatino Linotype" panose="02040502050505030304" pitchFamily="18" charset="0"/>
              <a:cs typeface="Mangal" panose="02040503050203030202" pitchFamily="18" charset="0"/>
            </a:endParaRPr>
          </a:p>
        </p:txBody>
      </p:sp>
      <p:sp>
        <p:nvSpPr>
          <p:cNvPr id="2" name="Rectangle 1"/>
          <p:cNvSpPr/>
          <p:nvPr/>
        </p:nvSpPr>
        <p:spPr>
          <a:xfrm>
            <a:off x="2702074" y="1698584"/>
            <a:ext cx="9745474" cy="4524315"/>
          </a:xfrm>
          <a:prstGeom prst="rect">
            <a:avLst/>
          </a:prstGeom>
        </p:spPr>
        <p:txBody>
          <a:bodyPr wrap="square">
            <a:spAutoFit/>
          </a:bodyPr>
          <a:lstStyle/>
          <a:p>
            <a:endParaRPr lang="en-IN" sz="2400" dirty="0"/>
          </a:p>
          <a:p>
            <a:pPr marL="285750" indent="-285750">
              <a:buFont typeface="Wingdings" panose="05000000000000000000" pitchFamily="2" charset="2"/>
              <a:buChar char="Ø"/>
            </a:pPr>
            <a:r>
              <a:rPr lang="en-IN" sz="2400" b="1" dirty="0"/>
              <a:t>User Features:</a:t>
            </a:r>
          </a:p>
          <a:p>
            <a:r>
              <a:rPr lang="en-US" sz="2400" dirty="0"/>
              <a:t>	Provide secure user registration and login processes.    - Enable users to 	browse, filter, and search 	for clothing products easily. </a:t>
            </a:r>
          </a:p>
          <a:p>
            <a:pPr marL="285750" indent="-285750">
              <a:buFont typeface="Wingdings" panose="05000000000000000000" pitchFamily="2" charset="2"/>
              <a:buChar char="Ø"/>
            </a:pPr>
            <a:r>
              <a:rPr lang="en-IN" sz="2400" b="1" dirty="0"/>
              <a:t>Admin Features:</a:t>
            </a:r>
          </a:p>
          <a:p>
            <a:r>
              <a:rPr lang="en-US" sz="2400" dirty="0"/>
              <a:t> 	Allow admins to manage product catalogs, advertisements, and order 	delivery statuses effectively.    	Provide tools for creating and managing 	promotional banners and discounts. </a:t>
            </a:r>
          </a:p>
          <a:p>
            <a:pPr marL="285750" indent="-285750">
              <a:buFont typeface="Wingdings" panose="05000000000000000000" pitchFamily="2" charset="2"/>
              <a:buChar char="Ø"/>
            </a:pPr>
            <a:r>
              <a:rPr lang="en-IN" sz="2400" b="1" dirty="0"/>
              <a:t>Super Admin Features:</a:t>
            </a:r>
          </a:p>
          <a:p>
            <a:r>
              <a:rPr lang="en-US" sz="2400" dirty="0"/>
              <a:t> 	Facilitate role-based access control by allowing Super Admins to manage 	admin accounts.  	Provide an overview of platform performance 	metrics, such as total revenue, confirmed orders, 	and user counts.</a:t>
            </a:r>
            <a:endParaRPr lang="en-IN" sz="2400" dirty="0"/>
          </a:p>
        </p:txBody>
      </p:sp>
    </p:spTree>
    <p:extLst>
      <p:ext uri="{BB962C8B-B14F-4D97-AF65-F5344CB8AC3E}">
        <p14:creationId xmlns:p14="http://schemas.microsoft.com/office/powerpoint/2010/main" val="14892371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302598"/>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12" name="Title 1">
            <a:extLst>
              <a:ext uri="{FF2B5EF4-FFF2-40B4-BE49-F238E27FC236}">
                <a16:creationId xmlns:a16="http://schemas.microsoft.com/office/drawing/2014/main" id="{A867C99F-A9C5-E0CE-AE63-E4DD38A4A25E}"/>
              </a:ext>
            </a:extLst>
          </p:cNvPr>
          <p:cNvSpPr txBox="1">
            <a:spLocks/>
          </p:cNvSpPr>
          <p:nvPr/>
        </p:nvSpPr>
        <p:spPr>
          <a:xfrm>
            <a:off x="2114057" y="644614"/>
            <a:ext cx="9520158" cy="1049235"/>
          </a:xfrm>
          <a:prstGeom prst="rect">
            <a:avLst/>
          </a:prstGeom>
        </p:spPr>
        <p:txBody>
          <a:bodyPr>
            <a:normAutofit/>
          </a:bodyPr>
          <a:lstStyle>
            <a:lvl1pPr algn="ctr" defTabSz="548640" rtl="0" eaLnBrk="1" latinLnBrk="0" hangingPunct="1">
              <a:spcBef>
                <a:spcPct val="0"/>
              </a:spcBef>
              <a:buNone/>
              <a:defRPr sz="528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3800" u="sng" dirty="0">
                <a:latin typeface="Palatino Linotype" panose="02040502050505030304" pitchFamily="18" charset="0"/>
              </a:rPr>
              <a:t>Technologies</a:t>
            </a:r>
            <a:endParaRPr lang="en-IN" sz="3800" u="sng" dirty="0">
              <a:latin typeface="Palatino Linotype" panose="02040502050505030304" pitchFamily="18" charset="0"/>
              <a:cs typeface="Mangal" panose="02040503050203030202" pitchFamily="18" charset="0"/>
            </a:endParaRPr>
          </a:p>
        </p:txBody>
      </p:sp>
      <p:graphicFrame>
        <p:nvGraphicFramePr>
          <p:cNvPr id="3" name="Table 2">
            <a:extLst>
              <a:ext uri="{FF2B5EF4-FFF2-40B4-BE49-F238E27FC236}">
                <a16:creationId xmlns:a16="http://schemas.microsoft.com/office/drawing/2014/main" id="{5640C5B9-4121-6714-8438-CDCE8807732E}"/>
              </a:ext>
            </a:extLst>
          </p:cNvPr>
          <p:cNvGraphicFramePr>
            <a:graphicFrameLocks noGrp="1"/>
          </p:cNvGraphicFramePr>
          <p:nvPr>
            <p:extLst>
              <p:ext uri="{D42A27DB-BD31-4B8C-83A1-F6EECF244321}">
                <p14:modId xmlns:p14="http://schemas.microsoft.com/office/powerpoint/2010/main" val="1807540311"/>
              </p:ext>
            </p:extLst>
          </p:nvPr>
        </p:nvGraphicFramePr>
        <p:xfrm>
          <a:off x="1776845" y="1434076"/>
          <a:ext cx="11346873" cy="6063806"/>
        </p:xfrm>
        <a:graphic>
          <a:graphicData uri="http://schemas.openxmlformats.org/drawingml/2006/table">
            <a:tbl>
              <a:tblPr>
                <a:tableStyleId>{3C2FFA5D-87B4-456A-9821-1D502468CF0F}</a:tableStyleId>
              </a:tblPr>
              <a:tblGrid>
                <a:gridCol w="3522614">
                  <a:extLst>
                    <a:ext uri="{9D8B030D-6E8A-4147-A177-3AD203B41FA5}">
                      <a16:colId xmlns:a16="http://schemas.microsoft.com/office/drawing/2014/main" val="3269533205"/>
                    </a:ext>
                  </a:extLst>
                </a:gridCol>
                <a:gridCol w="7824259">
                  <a:extLst>
                    <a:ext uri="{9D8B030D-6E8A-4147-A177-3AD203B41FA5}">
                      <a16:colId xmlns:a16="http://schemas.microsoft.com/office/drawing/2014/main" val="2533352727"/>
                    </a:ext>
                  </a:extLst>
                </a:gridCol>
              </a:tblGrid>
              <a:tr h="1804352">
                <a:tc>
                  <a:txBody>
                    <a:bodyPr/>
                    <a:lstStyle/>
                    <a:p>
                      <a:pPr algn="l">
                        <a:lnSpc>
                          <a:spcPct val="107000"/>
                        </a:lnSpc>
                        <a:spcAft>
                          <a:spcPts val="800"/>
                        </a:spcAft>
                        <a:buNone/>
                      </a:pPr>
                      <a:r>
                        <a:rPr lang="en-IN" sz="2000" kern="100" dirty="0">
                          <a:effectLst/>
                        </a:rPr>
                        <a:t>Programming Languages</a:t>
                      </a:r>
                      <a:endParaRPr lang="en-IN" sz="2000" kern="100" dirty="0">
                        <a:effectLst/>
                        <a:latin typeface="Palatino Linotype" panose="02040502050505030304" pitchFamily="18" charset="0"/>
                        <a:ea typeface="Calibri" panose="020F0502020204030204" pitchFamily="34" charset="0"/>
                        <a:cs typeface="Latha" panose="020B0604020202020204" pitchFamily="34" charset="0"/>
                      </a:endParaRPr>
                    </a:p>
                  </a:txBody>
                  <a:tcPr marL="68502" marR="68502" marT="0" marB="0"/>
                </a:tc>
                <a:tc>
                  <a:txBody>
                    <a:bodyPr/>
                    <a:lstStyle/>
                    <a:p>
                      <a:pPr marL="342900" lvl="0" indent="-342900" algn="l">
                        <a:lnSpc>
                          <a:spcPct val="107000"/>
                        </a:lnSpc>
                        <a:spcAft>
                          <a:spcPts val="800"/>
                        </a:spcAft>
                        <a:buFont typeface="Symbol" panose="05050102010706020507" pitchFamily="18" charset="2"/>
                        <a:buChar char=""/>
                      </a:pPr>
                      <a:r>
                        <a:rPr lang="en-IN" sz="1900" kern="100" dirty="0">
                          <a:effectLst/>
                        </a:rPr>
                        <a:t>JavaScript (for both frontend and backend)</a:t>
                      </a:r>
                    </a:p>
                    <a:p>
                      <a:pPr marL="342900" lvl="0" indent="-342900" algn="l">
                        <a:lnSpc>
                          <a:spcPct val="107000"/>
                        </a:lnSpc>
                        <a:spcAft>
                          <a:spcPts val="800"/>
                        </a:spcAft>
                        <a:buFont typeface="Symbol" panose="05050102010706020507" pitchFamily="18" charset="2"/>
                        <a:buChar char=""/>
                      </a:pPr>
                      <a:r>
                        <a:rPr lang="en-IN" sz="1900" kern="100" dirty="0">
                          <a:effectLst/>
                        </a:rPr>
                        <a:t>React</a:t>
                      </a:r>
                    </a:p>
                    <a:p>
                      <a:pPr marL="342900" lvl="0" indent="-342900" algn="l">
                        <a:lnSpc>
                          <a:spcPct val="107000"/>
                        </a:lnSpc>
                        <a:spcAft>
                          <a:spcPts val="800"/>
                        </a:spcAft>
                        <a:buFont typeface="Symbol" panose="05050102010706020507" pitchFamily="18" charset="2"/>
                        <a:buChar char=""/>
                      </a:pPr>
                      <a:r>
                        <a:rPr lang="en-IN" sz="1900" kern="100" dirty="0">
                          <a:effectLst/>
                        </a:rPr>
                        <a:t>Vite</a:t>
                      </a:r>
                    </a:p>
                    <a:p>
                      <a:pPr marL="342900" lvl="0" indent="-342900" algn="l">
                        <a:lnSpc>
                          <a:spcPct val="107000"/>
                        </a:lnSpc>
                        <a:spcAft>
                          <a:spcPts val="800"/>
                        </a:spcAft>
                        <a:buFont typeface="Symbol" panose="05050102010706020507" pitchFamily="18" charset="2"/>
                        <a:buChar char=""/>
                      </a:pPr>
                      <a:r>
                        <a:rPr lang="en-IN" sz="1900" kern="100" dirty="0">
                          <a:effectLst/>
                        </a:rPr>
                        <a:t>Tailwind CSS</a:t>
                      </a:r>
                    </a:p>
                    <a:p>
                      <a:pPr marL="342900" lvl="0" indent="-342900" algn="l">
                        <a:lnSpc>
                          <a:spcPct val="107000"/>
                        </a:lnSpc>
                        <a:spcAft>
                          <a:spcPts val="800"/>
                        </a:spcAft>
                        <a:buFont typeface="Symbol" panose="05050102010706020507" pitchFamily="18" charset="2"/>
                        <a:buChar char=""/>
                      </a:pPr>
                      <a:r>
                        <a:rPr lang="en-IN" sz="1900" kern="100" dirty="0">
                          <a:effectLst/>
                        </a:rPr>
                        <a:t>Node.js</a:t>
                      </a:r>
                    </a:p>
                    <a:p>
                      <a:pPr marL="342900" lvl="0" indent="-342900" algn="l">
                        <a:lnSpc>
                          <a:spcPct val="107000"/>
                        </a:lnSpc>
                        <a:spcAft>
                          <a:spcPts val="800"/>
                        </a:spcAft>
                        <a:buFont typeface="Symbol" panose="05050102010706020507" pitchFamily="18" charset="2"/>
                        <a:buChar char=""/>
                      </a:pPr>
                      <a:r>
                        <a:rPr lang="en-IN" sz="1900" kern="100" dirty="0">
                          <a:effectLst/>
                        </a:rPr>
                        <a:t>Express.js</a:t>
                      </a:r>
                      <a:endParaRPr lang="en-IN" sz="1900" kern="100" dirty="0">
                        <a:solidFill>
                          <a:srgbClr val="000000"/>
                        </a:solidFill>
                        <a:effectLst/>
                        <a:latin typeface="Palatino Linotype" panose="02040502050505030304" pitchFamily="18" charset="0"/>
                        <a:ea typeface="Calibri" panose="020F0502020204030204" pitchFamily="34" charset="0"/>
                        <a:cs typeface="Latha" panose="020B0604020202020204" pitchFamily="34" charset="0"/>
                      </a:endParaRPr>
                    </a:p>
                  </a:txBody>
                  <a:tcPr marL="68502" marR="68502" marT="0" marB="0"/>
                </a:tc>
                <a:extLst>
                  <a:ext uri="{0D108BD9-81ED-4DB2-BD59-A6C34878D82A}">
                    <a16:rowId xmlns:a16="http://schemas.microsoft.com/office/drawing/2014/main" val="2765555517"/>
                  </a:ext>
                </a:extLst>
              </a:tr>
              <a:tr h="1670465">
                <a:tc>
                  <a:txBody>
                    <a:bodyPr/>
                    <a:lstStyle/>
                    <a:p>
                      <a:pPr algn="l">
                        <a:lnSpc>
                          <a:spcPct val="107000"/>
                        </a:lnSpc>
                        <a:spcAft>
                          <a:spcPts val="800"/>
                        </a:spcAft>
                        <a:buNone/>
                      </a:pPr>
                      <a:r>
                        <a:rPr lang="en-IN" sz="2000" kern="100" dirty="0">
                          <a:effectLst/>
                        </a:rPr>
                        <a:t>Frameworks/Libraries</a:t>
                      </a:r>
                      <a:endParaRPr lang="en-IN" sz="2000" kern="100" dirty="0">
                        <a:effectLst/>
                        <a:latin typeface="Palatino Linotype" panose="02040502050505030304" pitchFamily="18" charset="0"/>
                        <a:ea typeface="Calibri" panose="020F0502020204030204" pitchFamily="34" charset="0"/>
                        <a:cs typeface="Latha" panose="020B0604020202020204" pitchFamily="34" charset="0"/>
                      </a:endParaRPr>
                    </a:p>
                  </a:txBody>
                  <a:tcPr marL="68502" marR="68502" marT="0" marB="0"/>
                </a:tc>
                <a:tc>
                  <a:txBody>
                    <a:bodyPr/>
                    <a:lstStyle/>
                    <a:p>
                      <a:pPr marL="342900" lvl="0" indent="-342900" algn="l">
                        <a:lnSpc>
                          <a:spcPct val="107000"/>
                        </a:lnSpc>
                        <a:buFont typeface="Symbol" panose="05050102010706020507" pitchFamily="18" charset="2"/>
                        <a:buChar char=""/>
                      </a:pPr>
                      <a:r>
                        <a:rPr lang="en-IN" sz="1900" kern="100" dirty="0">
                          <a:effectLst/>
                        </a:rPr>
                        <a:t>Redux - Toolkits</a:t>
                      </a:r>
                    </a:p>
                    <a:p>
                      <a:pPr marL="342900" lvl="0" indent="-342900" algn="l">
                        <a:lnSpc>
                          <a:spcPct val="107000"/>
                        </a:lnSpc>
                        <a:buFont typeface="Symbol" panose="05050102010706020507" pitchFamily="18" charset="2"/>
                        <a:buChar char=""/>
                      </a:pPr>
                      <a:r>
                        <a:rPr lang="en-IN" sz="1900" kern="100" dirty="0" err="1">
                          <a:effectLst/>
                        </a:rPr>
                        <a:t>Cloudinary</a:t>
                      </a:r>
                      <a:r>
                        <a:rPr lang="en-IN" sz="1900" kern="100" dirty="0">
                          <a:effectLst/>
                        </a:rPr>
                        <a:t> </a:t>
                      </a:r>
                    </a:p>
                    <a:p>
                      <a:pPr marL="342900" lvl="0" indent="-342900" algn="l">
                        <a:lnSpc>
                          <a:spcPct val="107000"/>
                        </a:lnSpc>
                        <a:buFont typeface="Symbol" panose="05050102010706020507" pitchFamily="18" charset="2"/>
                        <a:buChar char=""/>
                      </a:pPr>
                      <a:r>
                        <a:rPr lang="en-IN" sz="1900" kern="100" dirty="0">
                          <a:effectLst/>
                        </a:rPr>
                        <a:t>Axios</a:t>
                      </a:r>
                    </a:p>
                    <a:p>
                      <a:pPr marL="342900" lvl="0" indent="-342900" algn="l">
                        <a:lnSpc>
                          <a:spcPct val="107000"/>
                        </a:lnSpc>
                        <a:buFont typeface="Symbol" panose="05050102010706020507" pitchFamily="18" charset="2"/>
                        <a:buChar char=""/>
                      </a:pPr>
                      <a:r>
                        <a:rPr lang="en-IN" sz="1900" kern="100" dirty="0">
                          <a:effectLst/>
                        </a:rPr>
                        <a:t>JWT</a:t>
                      </a:r>
                    </a:p>
                    <a:p>
                      <a:pPr marL="342900" lvl="0" indent="-342900" algn="l">
                        <a:lnSpc>
                          <a:spcPct val="107000"/>
                        </a:lnSpc>
                        <a:buFont typeface="Symbol" panose="05050102010706020507" pitchFamily="18" charset="2"/>
                        <a:buChar char=""/>
                      </a:pPr>
                      <a:r>
                        <a:rPr lang="en-IN" sz="1900" kern="100" dirty="0" err="1">
                          <a:effectLst/>
                        </a:rPr>
                        <a:t>bcrypt</a:t>
                      </a:r>
                      <a:endParaRPr lang="en-IN" sz="1900" kern="100" dirty="0">
                        <a:effectLst/>
                      </a:endParaRPr>
                    </a:p>
                    <a:p>
                      <a:pPr marL="342900" lvl="0" indent="-342900" algn="l">
                        <a:lnSpc>
                          <a:spcPct val="107000"/>
                        </a:lnSpc>
                        <a:buFont typeface="Symbol" panose="05050102010706020507" pitchFamily="18" charset="2"/>
                        <a:buChar char=""/>
                      </a:pPr>
                      <a:r>
                        <a:rPr lang="en-IN" sz="1900" kern="100" dirty="0" err="1">
                          <a:effectLst/>
                        </a:rPr>
                        <a:t>Shadcn</a:t>
                      </a:r>
                      <a:r>
                        <a:rPr lang="en-IN" sz="1900" kern="100" dirty="0">
                          <a:effectLst/>
                        </a:rPr>
                        <a:t> Ui</a:t>
                      </a:r>
                    </a:p>
                    <a:p>
                      <a:pPr marL="342900" lvl="0" indent="-342900" algn="l">
                        <a:lnSpc>
                          <a:spcPct val="107000"/>
                        </a:lnSpc>
                        <a:spcAft>
                          <a:spcPts val="800"/>
                        </a:spcAft>
                        <a:buFont typeface="Symbol" panose="05050102010706020507" pitchFamily="18" charset="2"/>
                        <a:buChar char=""/>
                      </a:pPr>
                      <a:r>
                        <a:rPr lang="en-IN" sz="1900" kern="100" dirty="0" err="1">
                          <a:effectLst/>
                        </a:rPr>
                        <a:t>nodemailer</a:t>
                      </a:r>
                      <a:endParaRPr lang="en-IN" sz="1900" kern="100" dirty="0">
                        <a:effectLst/>
                        <a:latin typeface="Palatino Linotype" panose="02040502050505030304" pitchFamily="18" charset="0"/>
                        <a:ea typeface="Calibri" panose="020F0502020204030204" pitchFamily="34" charset="0"/>
                        <a:cs typeface="Latha" panose="020B0604020202020204" pitchFamily="34" charset="0"/>
                      </a:endParaRPr>
                    </a:p>
                  </a:txBody>
                  <a:tcPr marL="68502" marR="68502" marT="0" marB="0"/>
                </a:tc>
                <a:extLst>
                  <a:ext uri="{0D108BD9-81ED-4DB2-BD59-A6C34878D82A}">
                    <a16:rowId xmlns:a16="http://schemas.microsoft.com/office/drawing/2014/main" val="2698742196"/>
                  </a:ext>
                </a:extLst>
              </a:tr>
              <a:tr h="229863">
                <a:tc>
                  <a:txBody>
                    <a:bodyPr/>
                    <a:lstStyle/>
                    <a:p>
                      <a:pPr algn="l">
                        <a:lnSpc>
                          <a:spcPct val="107000"/>
                        </a:lnSpc>
                        <a:spcAft>
                          <a:spcPts val="800"/>
                        </a:spcAft>
                        <a:buNone/>
                      </a:pPr>
                      <a:r>
                        <a:rPr lang="en-IN" sz="2000" kern="100" dirty="0">
                          <a:effectLst/>
                        </a:rPr>
                        <a:t>Database</a:t>
                      </a:r>
                      <a:endParaRPr lang="en-IN" sz="2000" kern="100" dirty="0">
                        <a:effectLst/>
                        <a:latin typeface="Palatino Linotype" panose="02040502050505030304" pitchFamily="18" charset="0"/>
                        <a:ea typeface="Calibri" panose="020F0502020204030204" pitchFamily="34" charset="0"/>
                        <a:cs typeface="Latha" panose="020B0604020202020204" pitchFamily="34" charset="0"/>
                      </a:endParaRPr>
                    </a:p>
                  </a:txBody>
                  <a:tcPr marL="68502" marR="68502" marT="0" marB="0"/>
                </a:tc>
                <a:tc>
                  <a:txBody>
                    <a:bodyPr/>
                    <a:lstStyle/>
                    <a:p>
                      <a:pPr marL="342900" lvl="0" indent="-342900" algn="l">
                        <a:lnSpc>
                          <a:spcPct val="107000"/>
                        </a:lnSpc>
                        <a:spcAft>
                          <a:spcPts val="800"/>
                        </a:spcAft>
                        <a:buFont typeface="Symbol" panose="05050102010706020507" pitchFamily="18" charset="2"/>
                        <a:buChar char=""/>
                      </a:pPr>
                      <a:r>
                        <a:rPr lang="en-IN" sz="1900" kern="100" dirty="0">
                          <a:effectLst/>
                        </a:rPr>
                        <a:t>MongoDB </a:t>
                      </a:r>
                      <a:endParaRPr lang="en-IN" sz="1900" kern="100" dirty="0">
                        <a:effectLst/>
                        <a:latin typeface="Palatino Linotype" panose="02040502050505030304" pitchFamily="18" charset="0"/>
                        <a:ea typeface="Calibri" panose="020F0502020204030204" pitchFamily="34" charset="0"/>
                        <a:cs typeface="Latha" panose="020B0604020202020204" pitchFamily="34" charset="0"/>
                      </a:endParaRPr>
                    </a:p>
                  </a:txBody>
                  <a:tcPr marL="68502" marR="68502" marT="0" marB="0"/>
                </a:tc>
                <a:extLst>
                  <a:ext uri="{0D108BD9-81ED-4DB2-BD59-A6C34878D82A}">
                    <a16:rowId xmlns:a16="http://schemas.microsoft.com/office/drawing/2014/main" val="1321914554"/>
                  </a:ext>
                </a:extLst>
              </a:tr>
              <a:tr h="229863">
                <a:tc>
                  <a:txBody>
                    <a:bodyPr/>
                    <a:lstStyle/>
                    <a:p>
                      <a:pPr algn="l">
                        <a:lnSpc>
                          <a:spcPct val="107000"/>
                        </a:lnSpc>
                        <a:spcAft>
                          <a:spcPts val="800"/>
                        </a:spcAft>
                        <a:buNone/>
                      </a:pPr>
                      <a:r>
                        <a:rPr lang="en-IN" sz="2000" kern="100" dirty="0">
                          <a:effectLst/>
                        </a:rPr>
                        <a:t>Payment Gateway</a:t>
                      </a:r>
                      <a:endParaRPr lang="en-IN" sz="2000" kern="100" dirty="0">
                        <a:effectLst/>
                        <a:latin typeface="Palatino Linotype" panose="02040502050505030304" pitchFamily="18" charset="0"/>
                        <a:ea typeface="Calibri" panose="020F0502020204030204" pitchFamily="34" charset="0"/>
                        <a:cs typeface="Latha" panose="020B0604020202020204" pitchFamily="34" charset="0"/>
                      </a:endParaRPr>
                    </a:p>
                  </a:txBody>
                  <a:tcPr marL="68502" marR="68502" marT="0" marB="0"/>
                </a:tc>
                <a:tc>
                  <a:txBody>
                    <a:bodyPr/>
                    <a:lstStyle/>
                    <a:p>
                      <a:pPr marL="342900" lvl="0" indent="-342900" algn="l">
                        <a:lnSpc>
                          <a:spcPct val="107000"/>
                        </a:lnSpc>
                        <a:spcAft>
                          <a:spcPts val="800"/>
                        </a:spcAft>
                        <a:buFont typeface="Symbol" panose="05050102010706020507" pitchFamily="18" charset="2"/>
                        <a:buChar char=""/>
                      </a:pPr>
                      <a:r>
                        <a:rPr lang="en-IN" sz="1900" kern="100" dirty="0">
                          <a:effectLst/>
                        </a:rPr>
                        <a:t>PayPal</a:t>
                      </a:r>
                      <a:endParaRPr lang="en-IN" sz="1900" kern="100" dirty="0">
                        <a:effectLst/>
                        <a:latin typeface="Palatino Linotype" panose="02040502050505030304" pitchFamily="18" charset="0"/>
                        <a:ea typeface="Calibri" panose="020F0502020204030204" pitchFamily="34" charset="0"/>
                        <a:cs typeface="Latha" panose="020B0604020202020204" pitchFamily="34" charset="0"/>
                      </a:endParaRPr>
                    </a:p>
                  </a:txBody>
                  <a:tcPr marL="68502" marR="68502" marT="0" marB="0"/>
                </a:tc>
                <a:extLst>
                  <a:ext uri="{0D108BD9-81ED-4DB2-BD59-A6C34878D82A}">
                    <a16:rowId xmlns:a16="http://schemas.microsoft.com/office/drawing/2014/main" val="874036033"/>
                  </a:ext>
                </a:extLst>
              </a:tr>
              <a:tr h="710063">
                <a:tc>
                  <a:txBody>
                    <a:bodyPr/>
                    <a:lstStyle/>
                    <a:p>
                      <a:pPr algn="l">
                        <a:lnSpc>
                          <a:spcPct val="107000"/>
                        </a:lnSpc>
                        <a:spcAft>
                          <a:spcPts val="800"/>
                        </a:spcAft>
                        <a:buNone/>
                      </a:pPr>
                      <a:r>
                        <a:rPr lang="en-IN" sz="2000" kern="100" dirty="0">
                          <a:effectLst/>
                        </a:rPr>
                        <a:t>Development Tools</a:t>
                      </a:r>
                      <a:endParaRPr lang="en-IN" sz="2000" kern="100" dirty="0">
                        <a:effectLst/>
                        <a:latin typeface="Palatino Linotype" panose="02040502050505030304" pitchFamily="18" charset="0"/>
                        <a:ea typeface="Calibri" panose="020F0502020204030204" pitchFamily="34" charset="0"/>
                        <a:cs typeface="Latha" panose="020B0604020202020204" pitchFamily="34" charset="0"/>
                      </a:endParaRPr>
                    </a:p>
                  </a:txBody>
                  <a:tcPr marL="68502" marR="68502" marT="0" marB="0"/>
                </a:tc>
                <a:tc>
                  <a:txBody>
                    <a:bodyPr/>
                    <a:lstStyle/>
                    <a:p>
                      <a:pPr marL="342900" lvl="0" indent="-342900" algn="l">
                        <a:lnSpc>
                          <a:spcPct val="107000"/>
                        </a:lnSpc>
                        <a:buFont typeface="Symbol" panose="05050102010706020507" pitchFamily="18" charset="2"/>
                        <a:buChar char=""/>
                      </a:pPr>
                      <a:r>
                        <a:rPr lang="en-IN" sz="1900" kern="100" dirty="0">
                          <a:effectLst/>
                        </a:rPr>
                        <a:t>Visual Studio Code</a:t>
                      </a:r>
                    </a:p>
                    <a:p>
                      <a:pPr marL="342900" lvl="0" indent="-342900" algn="l">
                        <a:lnSpc>
                          <a:spcPct val="107000"/>
                        </a:lnSpc>
                        <a:buFont typeface="Symbol" panose="05050102010706020507" pitchFamily="18" charset="2"/>
                        <a:buChar char=""/>
                      </a:pPr>
                      <a:r>
                        <a:rPr lang="en-IN" sz="1900" kern="100" dirty="0">
                          <a:effectLst/>
                        </a:rPr>
                        <a:t> GitHub</a:t>
                      </a:r>
                    </a:p>
                    <a:p>
                      <a:pPr marL="342900" lvl="0" indent="-342900" algn="l">
                        <a:lnSpc>
                          <a:spcPct val="107000"/>
                        </a:lnSpc>
                        <a:spcAft>
                          <a:spcPts val="800"/>
                        </a:spcAft>
                        <a:buFont typeface="Symbol" panose="05050102010706020507" pitchFamily="18" charset="2"/>
                        <a:buChar char=""/>
                      </a:pPr>
                      <a:r>
                        <a:rPr lang="en-IN" sz="1900" kern="100" dirty="0">
                          <a:effectLst/>
                        </a:rPr>
                        <a:t>MongoDB Compass</a:t>
                      </a:r>
                      <a:endParaRPr lang="en-IN" sz="1900" kern="100" dirty="0">
                        <a:effectLst/>
                        <a:latin typeface="Palatino Linotype" panose="02040502050505030304" pitchFamily="18" charset="0"/>
                        <a:ea typeface="Calibri" panose="020F0502020204030204" pitchFamily="34" charset="0"/>
                        <a:cs typeface="Latha" panose="020B0604020202020204" pitchFamily="34" charset="0"/>
                      </a:endParaRPr>
                    </a:p>
                  </a:txBody>
                  <a:tcPr marL="68502" marR="68502" marT="0" marB="0"/>
                </a:tc>
                <a:extLst>
                  <a:ext uri="{0D108BD9-81ED-4DB2-BD59-A6C34878D82A}">
                    <a16:rowId xmlns:a16="http://schemas.microsoft.com/office/drawing/2014/main" val="2491289764"/>
                  </a:ext>
                </a:extLst>
              </a:tr>
            </a:tbl>
          </a:graphicData>
        </a:graphic>
      </p:graphicFrame>
    </p:spTree>
    <p:extLst>
      <p:ext uri="{BB962C8B-B14F-4D97-AF65-F5344CB8AC3E}">
        <p14:creationId xmlns:p14="http://schemas.microsoft.com/office/powerpoint/2010/main" val="2090903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342429" y="3173506"/>
            <a:ext cx="12147659" cy="4442907"/>
          </a:xfrm>
          <a:prstGeom prst="rect">
            <a:avLst/>
          </a:prstGeom>
          <a:noFill/>
          <a:ln/>
        </p:spPr>
        <p:txBody>
          <a:bodyPr wrap="square" lIns="0" tIns="0" rIns="0" bIns="0" rtlCol="0" anchor="t"/>
          <a:lstStyle/>
          <a:p>
            <a:pPr>
              <a:lnSpc>
                <a:spcPts val="2850"/>
              </a:lnSpc>
            </a:pPr>
            <a:endParaRPr lang="en-IN" sz="1600" dirty="0"/>
          </a:p>
          <a:p>
            <a:pPr>
              <a:lnSpc>
                <a:spcPts val="2850"/>
              </a:lnSpc>
            </a:pPr>
            <a:endParaRPr lang="en-US" sz="1750" dirty="0"/>
          </a:p>
        </p:txBody>
      </p:sp>
      <p:sp>
        <p:nvSpPr>
          <p:cNvPr id="6" name="Title 1">
            <a:extLst>
              <a:ext uri="{FF2B5EF4-FFF2-40B4-BE49-F238E27FC236}">
                <a16:creationId xmlns:a16="http://schemas.microsoft.com/office/drawing/2014/main" id="{A622D3B3-C9D0-8937-0FE2-D6CE280E1E24}"/>
              </a:ext>
            </a:extLst>
          </p:cNvPr>
          <p:cNvSpPr txBox="1">
            <a:spLocks/>
          </p:cNvSpPr>
          <p:nvPr/>
        </p:nvSpPr>
        <p:spPr>
          <a:xfrm>
            <a:off x="2220242" y="3192331"/>
            <a:ext cx="9666376" cy="1049235"/>
          </a:xfrm>
          <a:prstGeom prst="rect">
            <a:avLst/>
          </a:prstGeom>
        </p:spPr>
        <p:txBody>
          <a:bodyPr>
            <a:normAutofit/>
          </a:bodyPr>
          <a:lstStyle>
            <a:lvl1pPr algn="ctr" defTabSz="548640" rtl="0" eaLnBrk="1" latinLnBrk="0" hangingPunct="1">
              <a:spcBef>
                <a:spcPct val="0"/>
              </a:spcBef>
              <a:buNone/>
              <a:defRPr sz="528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6000" u="sng" dirty="0">
                <a:latin typeface="Palatino Linotype" panose="02040502050505030304" pitchFamily="18" charset="0"/>
              </a:rPr>
              <a:t>Flowchart</a:t>
            </a:r>
          </a:p>
        </p:txBody>
      </p:sp>
    </p:spTree>
    <p:extLst>
      <p:ext uri="{BB962C8B-B14F-4D97-AF65-F5344CB8AC3E}">
        <p14:creationId xmlns:p14="http://schemas.microsoft.com/office/powerpoint/2010/main" val="1211463800"/>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E4E49EB0-FB00-41F5-9359-4843D783A2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1191</TotalTime>
  <Words>1618</Words>
  <Application>Microsoft Office PowerPoint</Application>
  <PresentationFormat>Custom</PresentationFormat>
  <Paragraphs>565</Paragraphs>
  <Slides>39</Slides>
  <Notes>39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39</vt:i4>
      </vt:variant>
    </vt:vector>
  </HeadingPairs>
  <TitlesOfParts>
    <vt:vector size="48" baseType="lpstr">
      <vt:lpstr>Symbol</vt:lpstr>
      <vt:lpstr>Palatino Linotype</vt:lpstr>
      <vt:lpstr>Arial</vt:lpstr>
      <vt:lpstr>Overpass Light</vt:lpstr>
      <vt:lpstr>Garamond</vt:lpstr>
      <vt:lpstr>Syne Bold</vt:lpstr>
      <vt:lpstr>Calibri</vt:lpstr>
      <vt:lpstr>Wingdings</vt:lpstr>
      <vt:lpstr>Organic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Khushal Siddhapura</cp:lastModifiedBy>
  <cp:revision>71</cp:revision>
  <dcterms:created xsi:type="dcterms:W3CDTF">2025-01-18T08:00:27Z</dcterms:created>
  <dcterms:modified xsi:type="dcterms:W3CDTF">2025-04-07T02:52:50Z</dcterms:modified>
</cp:coreProperties>
</file>